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82"/>
  </p:notesMasterIdLst>
  <p:sldIdLst>
    <p:sldId id="256" r:id="rId2"/>
    <p:sldId id="306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292" r:id="rId15"/>
    <p:sldId id="267" r:id="rId16"/>
    <p:sldId id="351" r:id="rId17"/>
    <p:sldId id="352" r:id="rId18"/>
    <p:sldId id="354" r:id="rId19"/>
    <p:sldId id="259" r:id="rId20"/>
    <p:sldId id="258" r:id="rId21"/>
    <p:sldId id="289" r:id="rId22"/>
    <p:sldId id="298" r:id="rId23"/>
    <p:sldId id="355" r:id="rId24"/>
    <p:sldId id="356" r:id="rId25"/>
    <p:sldId id="357" r:id="rId26"/>
    <p:sldId id="358" r:id="rId27"/>
    <p:sldId id="359" r:id="rId28"/>
    <p:sldId id="360" r:id="rId29"/>
    <p:sldId id="361" r:id="rId30"/>
    <p:sldId id="362" r:id="rId31"/>
    <p:sldId id="363" r:id="rId32"/>
    <p:sldId id="364" r:id="rId33"/>
    <p:sldId id="365" r:id="rId34"/>
    <p:sldId id="366" r:id="rId35"/>
    <p:sldId id="367" r:id="rId36"/>
    <p:sldId id="368" r:id="rId37"/>
    <p:sldId id="373" r:id="rId38"/>
    <p:sldId id="372" r:id="rId39"/>
    <p:sldId id="371" r:id="rId40"/>
    <p:sldId id="394" r:id="rId41"/>
    <p:sldId id="395" r:id="rId42"/>
    <p:sldId id="396" r:id="rId43"/>
    <p:sldId id="397" r:id="rId44"/>
    <p:sldId id="370" r:id="rId45"/>
    <p:sldId id="369" r:id="rId46"/>
    <p:sldId id="374" r:id="rId47"/>
    <p:sldId id="378" r:id="rId48"/>
    <p:sldId id="377" r:id="rId49"/>
    <p:sldId id="376" r:id="rId50"/>
    <p:sldId id="375" r:id="rId51"/>
    <p:sldId id="340" r:id="rId52"/>
    <p:sldId id="342" r:id="rId53"/>
    <p:sldId id="343" r:id="rId54"/>
    <p:sldId id="383" r:id="rId55"/>
    <p:sldId id="384" r:id="rId56"/>
    <p:sldId id="385" r:id="rId57"/>
    <p:sldId id="386" r:id="rId58"/>
    <p:sldId id="387" r:id="rId59"/>
    <p:sldId id="272" r:id="rId60"/>
    <p:sldId id="379" r:id="rId61"/>
    <p:sldId id="382" r:id="rId62"/>
    <p:sldId id="381" r:id="rId63"/>
    <p:sldId id="380" r:id="rId64"/>
    <p:sldId id="388" r:id="rId65"/>
    <p:sldId id="389" r:id="rId66"/>
    <p:sldId id="391" r:id="rId67"/>
    <p:sldId id="390" r:id="rId68"/>
    <p:sldId id="392" r:id="rId69"/>
    <p:sldId id="393" r:id="rId70"/>
    <p:sldId id="319" r:id="rId71"/>
    <p:sldId id="320" r:id="rId72"/>
    <p:sldId id="321" r:id="rId73"/>
    <p:sldId id="322" r:id="rId74"/>
    <p:sldId id="327" r:id="rId75"/>
    <p:sldId id="328" r:id="rId76"/>
    <p:sldId id="346" r:id="rId77"/>
    <p:sldId id="347" r:id="rId78"/>
    <p:sldId id="349" r:id="rId79"/>
    <p:sldId id="348" r:id="rId80"/>
    <p:sldId id="277" r:id="rId81"/>
  </p:sldIdLst>
  <p:sldSz cx="9906000" cy="6858000" type="A4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3763"/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41" autoAdjust="0"/>
    <p:restoredTop sz="98566" autoAdjust="0"/>
  </p:normalViewPr>
  <p:slideViewPr>
    <p:cSldViewPr>
      <p:cViewPr>
        <p:scale>
          <a:sx n="74" d="100"/>
          <a:sy n="74" d="100"/>
        </p:scale>
        <p:origin x="-1140" y="-13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365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2"/>
            <a:ext cx="2984870" cy="501016"/>
          </a:xfrm>
          <a:prstGeom prst="rect">
            <a:avLst/>
          </a:prstGeom>
        </p:spPr>
        <p:txBody>
          <a:bodyPr vert="horz" lIns="96496" tIns="48244" rIns="96496" bIns="4824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703" y="2"/>
            <a:ext cx="2984870" cy="501016"/>
          </a:xfrm>
          <a:prstGeom prst="rect">
            <a:avLst/>
          </a:prstGeom>
        </p:spPr>
        <p:txBody>
          <a:bodyPr vert="horz" lIns="96496" tIns="48244" rIns="96496" bIns="48244" rtlCol="0"/>
          <a:lstStyle>
            <a:lvl1pPr algn="r">
              <a:defRPr sz="1300"/>
            </a:lvl1pPr>
          </a:lstStyle>
          <a:p>
            <a:fld id="{CF059F68-424D-455D-8C57-3369C37ACC71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752475"/>
            <a:ext cx="5424487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96" tIns="48244" rIns="96496" bIns="4824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8" y="4759645"/>
            <a:ext cx="5510530" cy="4509136"/>
          </a:xfrm>
          <a:prstGeom prst="rect">
            <a:avLst/>
          </a:prstGeom>
        </p:spPr>
        <p:txBody>
          <a:bodyPr vert="horz" lIns="96496" tIns="48244" rIns="96496" bIns="4824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9517547"/>
            <a:ext cx="2984870" cy="501016"/>
          </a:xfrm>
          <a:prstGeom prst="rect">
            <a:avLst/>
          </a:prstGeom>
        </p:spPr>
        <p:txBody>
          <a:bodyPr vert="horz" lIns="96496" tIns="48244" rIns="96496" bIns="4824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703" y="9517547"/>
            <a:ext cx="2984870" cy="501016"/>
          </a:xfrm>
          <a:prstGeom prst="rect">
            <a:avLst/>
          </a:prstGeom>
        </p:spPr>
        <p:txBody>
          <a:bodyPr vert="horz" lIns="96496" tIns="48244" rIns="96496" bIns="48244" rtlCol="0" anchor="b"/>
          <a:lstStyle>
            <a:lvl1pPr algn="r">
              <a:defRPr sz="1300"/>
            </a:lvl1pPr>
          </a:lstStyle>
          <a:p>
            <a:fld id="{DC1615B0-B64A-4CE8-BB86-2FF4A96C0F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1838" y="752475"/>
            <a:ext cx="5424487" cy="37560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615B0-B64A-4CE8-BB86-2FF4A96C0F4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589D7-ED25-41FD-8605-616876149C8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8990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170D5-AAC2-475B-BB0A-D1F4083F2E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7D91A-BBF3-456A-86BE-33A65ACF9B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43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7" y="274643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4B4D-B60A-49DF-99DB-DD1B8CC748F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73F48-A402-4CEF-955B-AE43F0B7F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CC3BB-53DE-47AB-AAE9-2983C1D957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6575" y="1600205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48300" y="1600205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803B0-C5BC-49E0-9E4B-CF400A82CA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E9B6-65E0-461F-89F2-5402BCB54D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A63B-C18E-4AC4-B025-E5A599AEB9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2166E-754F-4938-B86A-1AE6404C05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F1C3-5C05-4042-9094-A5ED8F2A45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853E-13AB-4D6C-9909-D0077AACF0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347DF-10B2-4737-B09F-74ED3F7AEA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z.gov.kz/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vs.kz/" TargetMode="External"/><Relationship Id="rId2" Type="http://schemas.openxmlformats.org/officeDocument/2006/relationships/hyperlink" Target="https://2gis.kz/almaty/firm/942994000079731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4238620" cy="928694"/>
          </a:xfrm>
          <a:ln>
            <a:solidFill>
              <a:schemeClr val="tx1">
                <a:alpha val="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«РЕССЕЙ- ҚАЗАҚСТАН МЕДИЦИНАЛЫҚ ИНСТИТУТЫ» ЖШС</a:t>
            </a:r>
            <a:endParaRPr lang="ru-RU" sz="16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29904" y="2357430"/>
            <a:ext cx="7880085" cy="4167196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80000"/>
              </a:lnSpc>
            </a:pP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образование. </a:t>
            </a:r>
          </a:p>
          <a:p>
            <a:pPr algn="ctr">
              <a:lnSpc>
                <a:spcPct val="80000"/>
              </a:lnSpc>
            </a:pP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Непрерывное профессиональное развитие</a:t>
            </a:r>
          </a:p>
          <a:p>
            <a:pPr algn="ctr">
              <a:lnSpc>
                <a:spcPct val="80000"/>
              </a:lnSpc>
            </a:pPr>
            <a:endParaRPr lang="ru-RU" sz="4000" b="1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b="1" dirty="0"/>
          </a:p>
          <a:p>
            <a:pPr>
              <a:lnSpc>
                <a:spcPct val="80000"/>
              </a:lnSpc>
            </a:pPr>
            <a:endParaRPr lang="ru-RU" b="1" dirty="0"/>
          </a:p>
          <a:p>
            <a:pPr>
              <a:lnSpc>
                <a:spcPct val="80000"/>
              </a:lnSpc>
            </a:pPr>
            <a:endParaRPr lang="ru-RU" b="1" dirty="0"/>
          </a:p>
          <a:p>
            <a:pPr>
              <a:lnSpc>
                <a:spcPct val="80000"/>
              </a:lnSpc>
            </a:pPr>
            <a:endParaRPr lang="ru-RU" b="1" dirty="0"/>
          </a:p>
          <a:p>
            <a:pPr algn="ctr">
              <a:lnSpc>
                <a:spcPct val="80000"/>
              </a:lnSpc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АЛМАТЫ 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5604201" y="357166"/>
            <a:ext cx="42041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ТОО</a:t>
            </a:r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РОССИЙСКО-КАЗАХСТАНСКИЙ</a:t>
            </a:r>
          </a:p>
          <a:p>
            <a:pPr algn="ctr"/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МЕДИЦИНСКИЙ ИНСТИТУТ</a:t>
            </a:r>
            <a:r>
              <a:rPr lang="kk-KZ" sz="1600" b="1" dirty="0" smtClean="0">
                <a:latin typeface="Times New Roman"/>
                <a:cs typeface="Times New Roman"/>
              </a:rPr>
              <a:t>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20" y="428604"/>
            <a:ext cx="144621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80968" y="785793"/>
          <a:ext cx="9001187" cy="5887356"/>
        </p:xfrm>
        <a:graphic>
          <a:graphicData uri="http://schemas.openxmlformats.org/drawingml/2006/table">
            <a:tbl>
              <a:tblPr/>
              <a:tblGrid>
                <a:gridCol w="571504"/>
                <a:gridCol w="3377611"/>
                <a:gridCol w="2526036"/>
                <a:gridCol w="2526036"/>
              </a:tblGrid>
              <a:tr h="797569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Общая хирургия (торакальная хирургия, абдоминальная хирургия, трансплантология,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колопроктология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онкологическая хирургия,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эндоскопия по профилю основной специальности)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 по онкологической хирургии в объеме не менее 54 часов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2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Общая хирургия (торакальная хирургия, абдоминальная хирургия, трансплантология,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колопроктология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ультразвуковая диагностика по профилю основной специальности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эндоскопия по профилю основной специальности)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 по ультразвуковой диагностике в объеме не менее 54 часов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0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Общая хирургия (торакальная хирургия, абдоминальная хирургия, трансплантология,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колопроктология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онкологическая хирургия,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ультразвуковая диагностика по профилю основной специальности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эндоскопия по профилю основной специальности)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 по онкологической хирургии, ультразвуковой диагностике в объеме не менее по 54 часов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1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Кардиохирургия (взрослая, 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41.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Ангиохирургия (рентгенохирургия, интервенционная хирургия) (взрослая, 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1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Нейрохирургия (взрослая, 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43.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Челюстно-лицевая хирургия (взрослая, 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44.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Пластическая хирургия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45.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Онкология (химиотерапия, маммология) (взрослая)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2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46.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Травматология-ортопедия (камбустиология) (взрослая, 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27" marR="230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80968" y="928670"/>
          <a:ext cx="9144063" cy="5715040"/>
        </p:xfrm>
        <a:graphic>
          <a:graphicData uri="http://schemas.openxmlformats.org/drawingml/2006/table">
            <a:tbl>
              <a:tblPr/>
              <a:tblGrid>
                <a:gridCol w="663682"/>
                <a:gridCol w="3348117"/>
                <a:gridCol w="2566132"/>
                <a:gridCol w="2566132"/>
              </a:tblGrid>
              <a:tr h="51397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47.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Урология и андрология (ультразвуковая диагностика по профилю основной специальности, эндоскопия по профилю основной специальности) (взрослая, детская)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Урология и андрология  (эндоскопия по профилю основной специальности) (взрослая, 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требуется повышения квалификации по эндоскопии, т.к. данная дисциплина входит в программу подготовки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1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Урология и андрология (ультразвуковая диагностика по профилю основной специальности, эндоскопия по профилю основной специальности) (взрослая, 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 по ультразвуковой диагностике в объеме не менее по 54 часов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48.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Офтальмология (взрослая, детская)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49.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Оториноларингология (сурдология, эндоскопия по профилю основной специальности) (взрослая, 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Оториноларингология (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сурдология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эндоскопия по профилю основной специальности) (взрослая, детская)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требуется повышения квалификации по эндоскопии, т.к. данная дисциплина входит в программу подготовки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Патологическая анатомия (цитопатология) (взрослая, 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51.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Судебно-медицинская экспертиза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0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Трансфузиология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53.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Токсикология (взрослая, 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83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54.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Педиатрия (неонатология)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Педиатрия (неонатология)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требуется повышения квалификации по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неонатологии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т.к. данная дисциплина входит в программу подготовки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Педиатрия (для АПО, организаций ПМСП и сельского здравоохранения)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После интернатуры 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0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Неонатология (интенсивная терапия и реанимация неонатальная)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Неонатология (интенсивная терапия и реанимация неонатальная)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требуется повышения квалификации, т.к.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неонатология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и есть оказание медицинской помощи новорожденным (до 40 дней после рождения), которая включает оказание интенсивной терапии и реанимации.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428" marR="27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2406" y="928670"/>
          <a:ext cx="8929752" cy="5447151"/>
        </p:xfrm>
        <a:graphic>
          <a:graphicData uri="http://schemas.openxmlformats.org/drawingml/2006/table">
            <a:tbl>
              <a:tblPr/>
              <a:tblGrid>
                <a:gridCol w="571505"/>
                <a:gridCol w="3346269"/>
                <a:gridCol w="2505989"/>
                <a:gridCol w="2505989"/>
              </a:tblGrid>
              <a:tr h="13573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56.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Детская психиатрия (наркология детская, психотерапия детская, медицинская психология детская,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суицидология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судебно-наркологическая экспертиза, судебно-психиатрическая экспертиза)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57.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Детская хирургия (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неонатальная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хирургия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551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58.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Акушерство-гинекология (гинекология детская, функциональная диагностика, ультразвуковая диагностика по профилю основной специальности, эндоскопия по профилю основной специальности)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Акушерство-гинекология (гинекология детская, </a:t>
                      </a: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ультразвуковая диагностика по профилю основной специальности, эндоскопия по профилю основной специальности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требуется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повышенпия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квалификаци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по ультразвуковой диагностике и эндоскопии, т.к. в программу подготовки входят вопросы визуальной диагностики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3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Акушерство-гинекология (гинекология детская) (для АПО и организаций сельского здравоохранения)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6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Акушерство-гинекология (гинекология детская, </a:t>
                      </a:r>
                      <a:r>
                        <a:rPr lang="ru-RU" sz="10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функциональная диагностика,</a:t>
                      </a: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ультразвуковая диагностика по профилю основной специальности, эндоскопия по профилю основной специальности)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 по функциональной диагностике в объеме не менее по 54 часов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09530" y="857232"/>
          <a:ext cx="9144064" cy="4929222"/>
        </p:xfrm>
        <a:graphic>
          <a:graphicData uri="http://schemas.openxmlformats.org/drawingml/2006/table">
            <a:tbl>
              <a:tblPr/>
              <a:tblGrid>
                <a:gridCol w="829997"/>
                <a:gridCol w="2391141"/>
                <a:gridCol w="2679507"/>
                <a:gridCol w="3243419"/>
              </a:tblGrid>
              <a:tr h="285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59.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Медицинская генетика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Стоматология (взрослая, детская)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01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61.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Гигиена и эпидемиология (общая гигиена, гигиена труда, гигиена детей и подростков, гигиена питания, коммунальная гигиена, радиационная гигиена, токсикология, эпидемиология, паразитология, бактериология, вирусология, микробиология)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62.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Менеджмент здравоохранения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63.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Общественное здравоохранение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64.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Сестринское дело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2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65.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Скорая и неотложная медицинская помощь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Скорая и неотложная медицинская помощь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Для лиц, прошедших интернатуру,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резидентуру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(клиническую ординатуру) или переподготовку по специальностям «Терапия» или «Педиатрия» дополнительного прохождения переподготовки не требуется.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Для остальных лиц необходима переподготовка.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12" marR="482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224" y="714356"/>
            <a:ext cx="8172476" cy="57150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432 часа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ПП для лиц с высшим образованием 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285860"/>
            <a:ext cx="8915400" cy="4845066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№433 - о внесении изменений в приказ МЗ РК от 11.11.2009г. №691, «Об утверждении правил П/К и П/П мед и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фарм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кадров»</a:t>
            </a:r>
          </a:p>
          <a:p>
            <a:pPr>
              <a:buFont typeface="Wingdings" pitchFamily="2" charset="2"/>
              <a:buChar char="q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обучения для лиц с высшим медицинским образованием, прошедших обучение в интернатуре, и (или)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резидентуре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клинической ординатуре и переподготовку до 2009г по клиническим специальностям, желающих пройти переподготовку в рамках имеющейся специальностей по профилю « детская» или «взрослая», переподготовка составляет 432 часа/8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«Терапия» и «Педиатрия» ПП по специальности «ВОП» составляет 432 ч./8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algn="ctr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648 часов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ПП для лиц со средним образованием   </a:t>
            </a:r>
          </a:p>
          <a:p>
            <a:pPr>
              <a:buFont typeface="Wingdings" pitchFamily="2" charset="2"/>
              <a:buChar char="q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обучения для лиц со средним (техническим и профессиональным) медицинским и фармацевтическим образованием составляет на циклах переподготовки- от 432ч./ 8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до 648 часов/12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idx="1"/>
          </p:nvPr>
        </p:nvSpPr>
        <p:spPr>
          <a:xfrm>
            <a:off x="166654" y="1285859"/>
            <a:ext cx="5098381" cy="411589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Хирургические специальности: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Анестезиология и реаниматология»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Акушерство и гинекология»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хирургия (торакальная, абдоминальная, трансплантология)»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Онкология»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Урология и андрология» </a:t>
            </a:r>
            <a:endParaRPr lang="en-US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«Оториноларингология»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«Офтальмология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en-US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ардиохирургия»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«Травматология и ортопедия»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90000"/>
              </a:lnSpc>
              <a:buNone/>
            </a:pPr>
            <a:endParaRPr lang="ru-RU" sz="1800" b="1" dirty="0"/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ru-RU" b="1" dirty="0"/>
              <a:t>			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ru-RU" b="1" dirty="0"/>
              <a:t>		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8092" y="500042"/>
            <a:ext cx="928694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П/К (54,108,216) П/П (432*,648**,864,1080)проводится по следующим специальностям: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82581" y="1285860"/>
            <a:ext cx="4953000" cy="3834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Терапевтические специальности :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«Аллергология и иммунология»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«Гастроэнтерология»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«Гематология»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Дерматовенерология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«Кардиология»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«Лучевая диагностика»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«Лучевая терапия»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«Медицинская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реабилитология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«Невропатология»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«Общая врачебная практика»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«Патологическая анатомия»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«Педиатрия»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«Психиатрия»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«Пульмонология»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«Стоматология»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«Фтизиатрия»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«Судебная медицина»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«Скорая неотложная помощь»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6654" y="4500570"/>
            <a:ext cx="507001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Теоретические и фармацевтические специальности 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«Организация здравоохранения»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«Медицина чрезвычайных ситуаций и катастроф»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«Менеджмент здравоохранения»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«Профессиональная патология»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«Фармация»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«Гигиена и эпидемиология»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/>
            <a:endParaRPr lang="ru-RU" sz="2000" i="1" dirty="0" smtClean="0"/>
          </a:p>
          <a:p>
            <a:pPr marL="285750" indent="-285750"/>
            <a:endParaRPr lang="ru-RU" sz="20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10189" y="5143512"/>
            <a:ext cx="45958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1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специалистов со средним медицинским и фармацевтическим образованием: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«Сестринское дело»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«Лечебное дело»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«Подготовка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парамедиков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208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66720" y="2000240"/>
          <a:ext cx="8715436" cy="4584990"/>
        </p:xfrm>
        <a:graphic>
          <a:graphicData uri="http://schemas.openxmlformats.org/drawingml/2006/table">
            <a:tbl>
              <a:tblPr/>
              <a:tblGrid>
                <a:gridCol w="330750"/>
                <a:gridCol w="7171420"/>
                <a:gridCol w="1213266"/>
              </a:tblGrid>
              <a:tr h="4783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Тематики обучения ( компетенции)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часов </a:t>
                      </a:r>
                      <a:endParaRPr lang="ru-RU" sz="120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Личная эффективность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 ч.</a:t>
                      </a:r>
                      <a:endParaRPr lang="ru-RU" sz="120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Коммуникативные навыки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Управление временем и приоритетами (тайм-менеджмент)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17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Осведомленность об инициативах в здравоохранении местного, национального, глобального уровней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Лидерство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Навыки влияния, убеждения и презентации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Управление процессами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 ч.</a:t>
                      </a:r>
                      <a:endParaRPr lang="ru-RU" sz="120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Стратегическое управление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 ч.</a:t>
                      </a:r>
                      <a:endParaRPr lang="ru-RU" sz="120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Диагностика, анализ процессов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Измерение деятельности (</a:t>
                      </a:r>
                      <a:r>
                        <a:rPr lang="en-US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SMART</a:t>
                      </a: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-цели/индикаторы)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Управление рисками 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Операционное управление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Управление проектами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Принятие управленческих решений на основе доказательств (доказательный менеджмент)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Управление конфликтами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Управление изменениями</a:t>
                      </a:r>
                      <a:endParaRPr lang="ru-RU" sz="120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4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Применение принципов корпоративного управления </a:t>
                      </a:r>
                      <a:endParaRPr lang="ru-RU" sz="120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83763"/>
                        </a:solidFill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17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 </a:t>
                      </a:r>
                      <a:r>
                        <a:rPr lang="ru-RU" sz="1200" b="1" cap="all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объём обучения для развития управленческих компетенциЙ в часах:</a:t>
                      </a:r>
                      <a:endParaRPr lang="ru-RU" sz="120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216ч.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9530" y="928670"/>
            <a:ext cx="9144064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08376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8376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бучение ПК и ПП руководителей организаций здравоохранения и их заместителей в рамках реализации Типового индивидуального плана непрерывного профессионального развития менеджеров здравоохранения по следующим тематикам (компетенциям):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83763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83763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8376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Требуемое количество часов и период обучения определяется в соответствии с заявками руководителей ЛПУ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8376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66720" y="1214422"/>
          <a:ext cx="8715436" cy="4830545"/>
        </p:xfrm>
        <a:graphic>
          <a:graphicData uri="http://schemas.openxmlformats.org/drawingml/2006/table">
            <a:tbl>
              <a:tblPr/>
              <a:tblGrid>
                <a:gridCol w="499322"/>
                <a:gridCol w="7098750"/>
                <a:gridCol w="1117364"/>
              </a:tblGrid>
              <a:tr h="208102">
                <a:tc gridSpan="2">
                  <a:txBody>
                    <a:bodyPr/>
                    <a:lstStyle/>
                    <a:p>
                      <a:pPr marL="685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1200" b="1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Профессиональные компетенции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Управление ресурсами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 ч.</a:t>
                      </a:r>
                      <a:endParaRPr lang="ru-RU" sz="120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Планирование и прогнозирование человеческих ресурсов, </a:t>
                      </a:r>
                      <a:r>
                        <a:rPr lang="ru-RU" sz="1200" dirty="0" err="1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найм</a:t>
                      </a: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отбор и адаптация работников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Мотивация сотрудников, включая обучение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Оценка деятельности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Развитие корпоративной культуры организации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Эффективная оплата труда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Управление финансами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Управление информацией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Эффективное использование ресурсов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Применение маркетинговых инструментов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Применение информационных технологий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Лекарственный менеджмент 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Управление воздействием на окружающую среду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Обеспечение качества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 ч.</a:t>
                      </a:r>
                      <a:endParaRPr lang="ru-RU" sz="120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Способность к организации </a:t>
                      </a:r>
                      <a:r>
                        <a:rPr lang="ru-RU" sz="1200" dirty="0" err="1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пациентоориентированного</a:t>
                      </a: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подхода 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rgbClr val="083763"/>
                          </a:solidFill>
                          <a:latin typeface="Times New Roman"/>
                          <a:ea typeface="Arial"/>
                        </a:rPr>
                        <a:t>Управление </a:t>
                      </a: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Arial"/>
                        </a:rPr>
                        <a:t>жалобами и обратной связью </a:t>
                      </a:r>
                      <a:r>
                        <a:rPr lang="ru-RU" sz="1200" dirty="0" err="1">
                          <a:solidFill>
                            <a:srgbClr val="083763"/>
                          </a:solidFill>
                          <a:latin typeface="Times New Roman"/>
                          <a:ea typeface="Arial"/>
                        </a:rPr>
                        <a:t>склиентами</a:t>
                      </a:r>
                      <a:endParaRPr lang="ru-RU" sz="1200" dirty="0">
                        <a:solidFill>
                          <a:srgbClr val="083763"/>
                        </a:solidFill>
                        <a:latin typeface="Arial"/>
                        <a:ea typeface="Arial"/>
                      </a:endParaRPr>
                    </a:p>
                  </a:txBody>
                  <a:tcPr marL="63653" marR="636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spc="-10">
                        <a:solidFill>
                          <a:srgbClr val="083763"/>
                        </a:solidFill>
                        <a:latin typeface="Times New Roman"/>
                        <a:ea typeface="Arial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Управление системами (стандартами) качества 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203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 </a:t>
                      </a:r>
                      <a:r>
                        <a:rPr lang="ru-RU" sz="1200" b="1" cap="all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объём обучения для развития профессиональных  </a:t>
                      </a:r>
                      <a:r>
                        <a:rPr lang="ru-RU" sz="1200" b="1" cap="all" dirty="0" err="1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компетенциЙ</a:t>
                      </a:r>
                      <a:r>
                        <a:rPr lang="ru-RU" sz="1200" b="1" cap="all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 часах: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216 ч.</a:t>
                      </a:r>
                      <a:endParaRPr lang="ru-RU" sz="120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Переподготовка по специальности «Менеджмент здравоохранения»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cap="small" dirty="0">
                          <a:solidFill>
                            <a:srgbClr val="08376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864 ч.</a:t>
                      </a: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0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83763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653" marR="636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092" y="428604"/>
            <a:ext cx="9112282" cy="6143668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ПРИГЛАШАЕМ ВАС НА КУРСЫ ПОДГОТОВКИ ПО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ПРАКТИЧЕСКИМ НАВЫКАМ ДЛЯ СДАЧИ ЭКЗАМЕНА НА КАТЕГОРИЮ (54 ч.)</a:t>
            </a: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           Обучение проводиться в современном, оснащенном Учебно-Клиническом Центре Института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постдипломного</a:t>
            </a: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образования НУО «</a:t>
            </a:r>
            <a:r>
              <a:rPr lang="ru-RU" sz="1400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Казахстанско</a:t>
            </a: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– Российского медицинского университета».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 Обучение проводят:  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Профессора кафедры «Скорой и неотложной медицинской помощи», врачи высшей категории </a:t>
            </a:r>
            <a:br>
              <a:rPr lang="ru-RU" sz="14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Альмухамбетов</a:t>
            </a:r>
            <a:r>
              <a:rPr lang="ru-RU" sz="14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Мурат      </a:t>
            </a:r>
            <a:r>
              <a:rPr lang="ru-RU" sz="1400" b="1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Кадырович</a:t>
            </a:r>
            <a:r>
              <a:rPr lang="ru-RU" sz="14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Альмухамбетова</a:t>
            </a:r>
            <a:r>
              <a:rPr lang="ru-RU" sz="14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Эльмира</a:t>
            </a:r>
            <a:r>
              <a:rPr lang="ru-RU" sz="14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Фаритовна</a:t>
            </a:r>
            <a:r>
              <a:rPr lang="ru-RU" sz="14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С выдачей свидетельство о прохождении обучении -54 часа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Также вы можете пройти обучение по следующим программам -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                                 54 ч, 108 ч, 216 ч.:</a:t>
            </a: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1. Скорая и неотложная медицинская помощь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2. Неотложная кардиология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3. Электрокардиография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4. Сердечно - легочная реанимация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5. Неотложная помощь при шоках, коматозных состояниях.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6. Неотложная помощь при угрожающих жизни состояниях.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7. Неотложная помощь при травмах, травматическом шоке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1400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Синкопальные</a:t>
            </a: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и коматозные состояния на </a:t>
            </a:r>
            <a:r>
              <a:rPr lang="ru-RU" sz="1400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догоспитальном</a:t>
            </a: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этапе.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9. Неотложная доврачебная медицинская помощь на </a:t>
            </a:r>
            <a:r>
              <a:rPr lang="ru-RU" sz="1400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догоспитальном</a:t>
            </a: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этапе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10. Неотложная доврачебная медицинская помощь в педиатрии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11. Работа фельдшера скорой неотложной помощи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12. Работа фельдшера фельдшерско-акушерского пункта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13. Работа фельдшера системы образования</a:t>
            </a:r>
            <a:b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14. Для лиц без медицинского образования обучение </a:t>
            </a:r>
            <a:r>
              <a:rPr lang="ru-RU" sz="1400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парамедиков</a:t>
            </a:r>
            <a:r>
              <a:rPr lang="ru-RU" sz="14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– 54 ч</a:t>
            </a:r>
            <a:r>
              <a:rPr lang="ru-RU" sz="14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.                                    </a:t>
            </a:r>
            <a:endParaRPr lang="ru-RU" sz="1400" dirty="0">
              <a:solidFill>
                <a:srgbClr val="08376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311283" y="500042"/>
            <a:ext cx="9356625" cy="6097608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Продолжительность обучения 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циклах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переподготовки </a:t>
            </a:r>
            <a:r>
              <a:rPr lang="ru-RU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(имеют право врачи, окончившие интернатуру до 2014г) </a:t>
            </a:r>
            <a:endParaRPr lang="ru-RU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педиатрического/терапевтического </a:t>
            </a:r>
            <a:r>
              <a:rPr lang="ru-RU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профиля 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- 864/ часов 16/недель;</a:t>
            </a:r>
            <a:endParaRPr lang="ru-RU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хирургического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профиля и общей врачебной практики </a:t>
            </a:r>
            <a:r>
              <a:rPr lang="ru-RU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1080/ часов 20/недель;</a:t>
            </a:r>
            <a:endParaRPr lang="ru-RU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циклах повышения квалификации: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от 54/1 до 216/4 часов/недель.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кроме  специальностей: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ВОП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Фтизиатрия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Патологическая анатомия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Терапия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2060"/>
                </a:solidFill>
              </a:rPr>
              <a:t>Анестезиология и реаниматология, в том числе детская</a:t>
            </a:r>
            <a:r>
              <a:rPr lang="ru-RU" sz="1800" dirty="0" smtClean="0">
                <a:solidFill>
                  <a:srgbClr val="FF0000"/>
                </a:solidFill>
              </a:rPr>
              <a:t>*</a:t>
            </a:r>
            <a:endParaRPr lang="ru-RU" sz="1800" dirty="0" smtClean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2060"/>
                </a:solidFill>
              </a:rPr>
              <a:t>Педиатрия</a:t>
            </a:r>
            <a:r>
              <a:rPr lang="ru-RU" sz="1800" dirty="0" smtClean="0">
                <a:solidFill>
                  <a:srgbClr val="FF0000"/>
                </a:solidFill>
              </a:rPr>
              <a:t>*</a:t>
            </a:r>
            <a:endParaRPr lang="ru-RU" sz="1800" dirty="0" smtClean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2060"/>
                </a:solidFill>
              </a:rPr>
              <a:t>Акушерство и гинекология, в том числе детская</a:t>
            </a:r>
            <a:r>
              <a:rPr lang="ru-RU" sz="1800" dirty="0" smtClean="0">
                <a:solidFill>
                  <a:srgbClr val="FF0000"/>
                </a:solidFill>
              </a:rPr>
              <a:t>*</a:t>
            </a:r>
            <a:endParaRPr lang="ru-RU" sz="1800" dirty="0" smtClean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Общая хирургия 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Примечание:  для лиц, претендующих на занятие клинической практикой в организациях, оказывающих стационарную помощь, расположенных в областных центрах, городах Астана и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Алматы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0" y="714356"/>
            <a:ext cx="9906000" cy="5883294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Виды дополнительного образования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kk-KZ" sz="2400" b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endParaRPr lang="kk-KZ" sz="26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kk-KZ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kk-KZ" sz="22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ПЕРЕПОДГОТОВКА МЕДИЦИНСКИХ  И ФАРМАЦЕВТИЧЕСКИХ РАБОТНИКОВ</a:t>
            </a:r>
            <a:r>
              <a:rPr lang="kk-KZ" sz="22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buNone/>
            </a:pPr>
            <a:endParaRPr lang="kk-KZ" sz="28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kk-KZ" sz="22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“ПОВЫШЕНИЕ КВАЛИФИКАЦИИ МЕДИЦИНСКИХ  И ФАРМАЦЕВТИЧЕСКИХ РАБОТНИКОВ”</a:t>
            </a:r>
            <a:r>
              <a:rPr lang="kk-KZ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kk-KZ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kk-KZ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kk-KZ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“СЕМИНАРЫ , МЕЖДУНАРОДНЫЕ МАСТЕР КЛАСЫ”</a:t>
            </a:r>
          </a:p>
          <a:p>
            <a:pPr>
              <a:buNone/>
            </a:pPr>
            <a:endParaRPr lang="kk-KZ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kk-KZ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kk-KZ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kk-KZ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kk-KZ" sz="2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>
          <a:xfrm>
            <a:off x="194338" y="260350"/>
            <a:ext cx="9439936" cy="63373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Перечень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документов для прохождения циклов переподготовки и повышения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квалификации</a:t>
            </a:r>
          </a:p>
          <a:p>
            <a:pPr algn="ctr">
              <a:buFont typeface="Wingdings" pitchFamily="2" charset="2"/>
              <a:buNone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Заявление врача/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смр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Копия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удостоверения личности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Копия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диплома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Копия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свидетельства об окончании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интернатуры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о направлении специалиста на обучение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Справка с места работы для бюджетных циклов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Копии сертификата специалиста, свидетельство о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повышении квалификации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134304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Зав. кафедрой «Онкологии»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д.м.н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Есентаева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Сурия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Ертугыровна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827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4" b="104"/>
          <a:stretch>
            <a:fillRect/>
          </a:stretch>
        </p:blipFill>
        <p:spPr>
          <a:xfrm>
            <a:off x="3595678" y="428604"/>
            <a:ext cx="6310322" cy="4614866"/>
          </a:xfrm>
        </p:spPr>
      </p:pic>
      <p:sp>
        <p:nvSpPr>
          <p:cNvPr id="3" name="Содержимое 2"/>
          <p:cNvSpPr>
            <a:spLocks noGrp="1"/>
          </p:cNvSpPr>
          <p:nvPr>
            <p:ph type="body" sz="half" idx="2"/>
          </p:nvPr>
        </p:nvSpPr>
        <p:spPr>
          <a:xfrm>
            <a:off x="0" y="2828784"/>
            <a:ext cx="3809992" cy="2743355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Онконастороженность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Навыки визуальной локализации: молочная и щитовидные железы, полость рта, кожа (методика обучения: ролевые игры малыми группами 5-10 человек)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Скрининги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Алгоритмы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скринингов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(ситуационные задачи, практические навыки)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0" y="260350"/>
            <a:ext cx="9906000" cy="6337300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28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Международный Мастер класс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 доцент  кафедры анестезиологии и реаниматологии медицинского факультета Санкт-Петербургского Государственного Университета, заместителя главного врача по анестезиологии и реаниматологии  «СПБ НИИ скорой помощи им. И.И.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Джанелидзе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к.м.н. Афончиков Вячеслав Сергеевич</a:t>
            </a: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1\Desktop\презентац. материалы\фотоотчеты курсанты\Фото АФОНЧИКОВ\00030[13-43-36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06" y="1785926"/>
            <a:ext cx="9001188" cy="4786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Маржан\Desktop\Маржан\Афончиков мастер класс\Афончиков мастер класс\Фото\00020[14-00-50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27957" y="1600200"/>
            <a:ext cx="805008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Маржан\Desktop\Маржан\Афончиков мастер класс\Афончиков мастер класс\Фото\00025[13-24-54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3844" y="571481"/>
            <a:ext cx="8858311" cy="5753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Маржан\Desktop\Маржан\Афончиков мастер класс\Афончиков мастер класс\Фото\00028[13-33-54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2406" y="642919"/>
            <a:ext cx="9001188" cy="56816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Маржан\Desktop\Маржан\Афончиков мастер класс\Афончиков мастер класс\Фото\00030[13-43-12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2406" y="571480"/>
            <a:ext cx="8929749" cy="57531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Маржан\Desktop\Маржан\Афончиков мастер класс\Афончиков мастер класс\Фото\00034[13-49-05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44" y="0"/>
            <a:ext cx="8929750" cy="64436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14290"/>
            <a:ext cx="8915400" cy="1632798"/>
          </a:xfrm>
        </p:spPr>
        <p:txBody>
          <a:bodyPr>
            <a:normAutofit fontScale="90000"/>
          </a:bodyPr>
          <a:lstStyle/>
          <a:p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r>
              <a:rPr lang="kk-KZ" sz="1300" b="1" dirty="0" smtClean="0"/>
              <a:t/>
            </a:r>
            <a:br>
              <a:rPr lang="kk-KZ" sz="1300" b="1" dirty="0" smtClean="0"/>
            </a:br>
            <a:endParaRPr lang="ru-RU" dirty="0"/>
          </a:p>
        </p:txBody>
      </p:sp>
      <p:pic>
        <p:nvPicPr>
          <p:cNvPr id="6147" name="Picture 3" descr="\\printer\общая папка\ФотоАккредитация2019\Шынар Фото\Афончиков\Афонченков 2016\IMG-20160919-WA00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81364" y="1600200"/>
            <a:ext cx="7543272" cy="45259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23844" y="214291"/>
            <a:ext cx="892975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Цикл П К проводит доцент кафедры анестезиологии и реаниматологии мединцинского факультета Сант-Петербургского Государственного Университета, заместитель главного врача по анестезиологии и реаниматологии « СПБ НИИ скорой помощи им. И.И. Джанелидзе» , к.м.н. Афончиков Вячеслав Сергеевич.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базах БСНП, ГКБ №4 г.Алматы. Сентябрь 2016.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«Нейрореанимация, Каогулопатии» , «Вопросы реаниматологии и анестезии больных с политравмой».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\\printer\общая папка\ФотоАккредитация2019\Шынар Фото\Афончиков\Афонченков 2016\IMG-20160920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935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3844" y="1142984"/>
            <a:ext cx="84296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проводится в соответствии с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типов</a:t>
            </a:r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ой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программ</a:t>
            </a:r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ой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повышения квалификации и переподготовки медицинских и фармацевтических кадров утвержденной приказом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Министра здравоохранения Республики Казахстан №165 от 14.06.2017г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\\printer\общая папка\ФотоАккредитация2019\Шынар Фото\Афончиков\Афонченков 2016\IMG-20160920-W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44" y="714356"/>
            <a:ext cx="8929750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\\printer\общая папка\ФотоАккредитация2019\Шынар Фото\Афончиков\Афонченков 2016\IMG-20160920-WA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44" y="500042"/>
            <a:ext cx="8858312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\\printer\общая папка\ФотоАккредитация2019\Шынар Фото\Афончиков\Афонченков 2016\IMG-20160920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935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\\printer\общая папка\ФотоАккредитация2019\Шынар Фото\Афончиков\Афонченков 2016\IMG-20160922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5282" y="571481"/>
            <a:ext cx="8643998" cy="5753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Ирвин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Ариас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Irwin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Monroe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Arias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MD, профессор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гепатолог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Национальный институт здоровья, США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Люба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Вартиковски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Lyuba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Varticovski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MD), профессор онколог, Национальный институт здоровья, США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«Актуальные вопросы онкологии и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гепатологии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10-13 апреля 2015г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>
              <a:solidFill>
                <a:srgbClr val="0070C0"/>
              </a:solidFill>
            </a:endParaRPr>
          </a:p>
        </p:txBody>
      </p:sp>
      <p:pic>
        <p:nvPicPr>
          <p:cNvPr id="12290" name="Picture 2" descr="C:\Users\User\Desktop\Маржан\Desktop\Маржан\США\20150413_115313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40048" y="1600200"/>
            <a:ext cx="742590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Маржан\Desktop\Маржан\США\IMG_84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2406" y="642918"/>
            <a:ext cx="8929750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-142900"/>
            <a:ext cx="8915400" cy="15605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User\Desktop\Маржан\Desktop\Маржан\США\IMG-20160211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9530" y="500043"/>
            <a:ext cx="9144064" cy="5824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Маржан\Desktop\Маржан\США\IMG_839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124200" y="2644743"/>
            <a:ext cx="3657600" cy="2436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04.02.2019 ж. – 09.02.2019ж.</a:t>
            </a:r>
            <a:br>
              <a:rPr lang="kk-KZ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АКСУ</a:t>
            </a:r>
            <a:r>
              <a:rPr lang="kk-KZ" sz="1600" b="1" dirty="0" smtClean="0"/>
              <a:t/>
            </a:r>
            <a:br>
              <a:rPr lang="kk-KZ" sz="1600" b="1" dirty="0" smtClean="0"/>
            </a:br>
            <a:r>
              <a:rPr lang="kk-KZ" sz="1600" b="1" dirty="0" smtClean="0"/>
              <a:t/>
            </a:r>
            <a:br>
              <a:rPr lang="kk-KZ" sz="1600" b="1" dirty="0" smtClean="0"/>
            </a:br>
            <a:r>
              <a:rPr lang="kk-KZ" sz="1600" b="1" dirty="0" smtClean="0"/>
              <a:t/>
            </a:r>
            <a:br>
              <a:rPr lang="kk-KZ" sz="1600" b="1" dirty="0" smtClean="0"/>
            </a:b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\\printer\общая папка\IMG-20190219-WA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76" y="1785926"/>
            <a:ext cx="7215238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\\printer\общая папка\IMG-20190219-WA00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255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571480"/>
            <a:ext cx="8743980" cy="6000792"/>
          </a:xfrm>
        </p:spPr>
        <p:txBody>
          <a:bodyPr>
            <a:normAutofit fontScale="90000"/>
          </a:bodyPr>
          <a:lstStyle/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Управления здравоохранения областей,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городов Астана и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Алматы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Организации образования и науки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области здравоохранения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Территориальные Департамента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Комитета охраны общественного здоровья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здравоохранения Республики Казахстан доводит до вашего сведения, что с целью обеспечения потребности во врачебных кадрах по приоритетным направлениям внесены   изменения   и  дополнения в приказы  Министра  здравоохранения Республики Казахстан от 24 ноября 2009 года      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№ 774 «Об утверждении Номенклатуры медицинских и фармацевтических   специальностей» и от 30 января 2008 года № 27 «Об утверждении перечней клинических специальностей подготовки в интернатуре и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резидентуре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(приказ Министра здравоохранения РК от 28 августа 2017 года № 660 ««О  внесении   изменений   и  дополнения в приказы  Министра  здравоохранения Республики Казахстан от 24 ноября 2009 года № 774 «Об утверждении Номенклатуры медицинских и фармацевтических       специальностей» и от 30 января 2008 года № 27 «Об утверждении перечней клинических специальностей подготовки в интернатуре и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резидентуре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»»)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этой связи, направляем разъяснения по внесенным изменениям и дополнениям.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МЗ РК от 28 августа 2017 года № 660 размещен на сайтах </a:t>
            </a:r>
            <a:r>
              <a:rPr lang="en-US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</a:t>
            </a:r>
            <a:r>
              <a:rPr 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16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mz</a:t>
            </a:r>
            <a:r>
              <a:rPr 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16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gov</a:t>
            </a:r>
            <a:r>
              <a:rPr lang="ru-RU" sz="1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16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kz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adilet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zan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kz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Приложение - __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лист__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Вице-министр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Л.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Актаева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фото\IMG_5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282" y="571481"/>
            <a:ext cx="8572560" cy="5753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фото\IMG_5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93256" y="1600200"/>
            <a:ext cx="671948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Маржан\Desktop\Маржан\ГКБ 4\IMG_57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53407" y="1600200"/>
            <a:ext cx="699918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Маржан\Desktop\Маржан\ГКБ 4\IMG-20160224-WA00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935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SVS Клиника им. В.М. Савинова</a:t>
            </a:r>
            <a:r>
              <a:rPr lang="ru-RU" sz="2800" u="sng" dirty="0" smtClean="0"/>
              <a:t/>
            </a:r>
            <a:br>
              <a:rPr lang="ru-RU" sz="2800" u="sng" dirty="0" smtClean="0"/>
            </a:br>
            <a:endParaRPr lang="ru-RU" sz="2800" b="1" dirty="0">
              <a:hlinkClick r:id="rId3"/>
            </a:endParaRPr>
          </a:p>
        </p:txBody>
      </p:sp>
      <p:pic>
        <p:nvPicPr>
          <p:cNvPr id="18435" name="Picture 3" descr="C:\Users\User\Desktop\Маржан\Desktop\Маржан\SVS фото\IMG_572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61160" y="1668621"/>
            <a:ext cx="6583680" cy="4389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esktop\Маржан\Desktop\Маржан\SVS фото\IMG_5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94773" y="1600200"/>
            <a:ext cx="671645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Desktop\Маржан\Desktop\Маржан\SVS фото\IMG_5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44" y="714357"/>
            <a:ext cx="8858312" cy="5610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User\Desktop\Маржан\Desktop\Маржан\SVS фото\IMG_57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67324" y="1600200"/>
            <a:ext cx="717135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1" name="Picture 3" descr="C:\Users\User\Desktop\Маржан\Desktop\Маржан\SVS фото\IMG_57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7835" y="1600200"/>
            <a:ext cx="703032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User\Desktop\Маржан\Desktop\Маржан\SVS фото\IMG_57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7835" y="1600200"/>
            <a:ext cx="703032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815418" cy="1439850"/>
          </a:xfrm>
        </p:spPr>
        <p:txBody>
          <a:bodyPr>
            <a:norm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Приложение к письму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Разъяснения по изменениям и дополнениям в приказ Министра здравоохранения Республики Казахстан от 24 ноября 2009 года № 774 «Об утверждении Номенклатуры медицинских и фармацевтических специальностей»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80969" y="1571612"/>
          <a:ext cx="9144064" cy="5085132"/>
        </p:xfrm>
        <a:graphic>
          <a:graphicData uri="http://schemas.openxmlformats.org/drawingml/2006/table">
            <a:tbl>
              <a:tblPr/>
              <a:tblGrid>
                <a:gridCol w="562714"/>
                <a:gridCol w="3530132"/>
                <a:gridCol w="2525609"/>
                <a:gridCol w="2525609"/>
              </a:tblGrid>
              <a:tr h="100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Специальность по приказу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Специальности в сертификате специалиста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Необходимое дополнительное образование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958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Глава 1. Специальности работников с высшим медицинским образованием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Терапия (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терапия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подростковая, диетология)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3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Общая врачебная практика (семейная медицина)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41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Кардиология (ультразвуковая диагностика по профилю основной специальности, функциональная диагностика по профилю основной специальности, интервенционная кардиология, интервенционная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аритмология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 (взрослая)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Кардиология (интервенционная кардиология, интервенционная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аритмология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 (взрослая)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21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Кардиология (</a:t>
                      </a:r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ультразвуковая диагностика по профилю основной специальности,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функциональная диагностика по профилю основной специальности, интервенционная кардиология, интервенционная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аритмология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 (взрослая)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 по ультразвуковой диагностике не менее 54 часов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 по функциональной диагностике не требуется, т.к. входит в программы подготовки в рамках данной специальности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41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Кардиология (ультразвуковая диагностика по профилю основной специальности, функциональная диагностика по профилю основной специальности, интервенционная кардиология, интервенционная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аритмология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 (детская)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Кардиология (интервенционная кардиология, интервенционная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аритмология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 (детская)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0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Кардиология (ультразвуковая диагностика по профилю основной специальности, функциональная диагностика по профилю основной специальности, интервенционная кардиология, интервенционная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аритмология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 (детская)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 по ультразвуковой диагностике не менее 54 часов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 по функциональной диагностике не требуется, т.к. входит в программы подготовки в рамках данной специальности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367" marR="323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ser\Desktop\Маржан\Desktop\Маржан\SVS фото\IMG_5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80842" y="1600200"/>
            <a:ext cx="714431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5819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Лектор д.м.н., профессор кафедры «Внутренних болезней и нефрологии» Северо-западного государственного медицинского университета им И.И.Мечникова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Леонтьева Наталья Владимировна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(проводит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обучения)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leontiev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229100" y="2882106"/>
            <a:ext cx="1447800" cy="1962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5282" y="642918"/>
            <a:ext cx="864399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Международный Мастер класс</a:t>
            </a:r>
          </a:p>
          <a:p>
            <a:pPr algn="ctr"/>
            <a:r>
              <a:rPr lang="ru-RU" b="1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д.м.н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проф., Леонтьева Наталья Владимировна в «Городской Клинической Больнице №4» и в «Больнице скорой неотложной помощи»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г.Алматы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специальности «Внутренних болезней и нефрологии»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13.12.2017 по 15.12.2017г.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3910" y="2214554"/>
            <a:ext cx="80724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мастер класса: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Хроническая болезнь почек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2.Синдромы:нефротический,нефритический, отечный, мочевой.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Показатели гомеостаза.  Водно-электролитный обмен, кислотно-основное    состояние, костно-минеральный обмен и нарушения.                                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Принципы коррекции нарушений гомеостаза, в том числе применение 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диуретиков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Гемостаз и почки.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Антикоагулянтная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терапия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.Диабетическая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микроангиопатия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нефропатия и поражения других органов на фоне сахарного диабета. Поздние осложнения сахарного диабета. 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Артериальная гипертензия. Гипотензивная терапия. 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Фотогемотерапия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Липидный обмен и его нарушения. Перекисное окисление и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антиоксидантная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система.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Шынар\Леонтьева\IMG-20171215-WA0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496" y="3643314"/>
            <a:ext cx="5000660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User\Desktop\Шынар\Леонтьева\IMG-20171215-WA0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44" y="857232"/>
            <a:ext cx="4071966" cy="45005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C:\Users\User\Desktop\Шынар\Леонтьева\20171213_101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496" y="714356"/>
            <a:ext cx="5000660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printer\общая папка\ФотоАккредитация2019\Шынар Фото\Леонтьева\9bcfc859-ddd7-41ec-93b6-633dbe71431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100" y="357166"/>
            <a:ext cx="5929354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printer\общая папка\ФотоАккредитация2019\Шынар Фото\Леонтьева\7cad1d00-2824-412f-bacc-74009dadf0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472" y="214290"/>
            <a:ext cx="4643470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printer\общая папка\ФотоАккредитация2019\Шынар Фото\Леонтьева\IMG-20171215-WA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20" y="1119188"/>
            <a:ext cx="8858312" cy="4619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printer\общая папка\ФотоАккредитация2019\Шынар Фото\Леонтьева\IMG-20171215-WA0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58" y="642938"/>
            <a:ext cx="8715436" cy="557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printer\общая папка\ФотоАккредитация2019\Шынар Фото\Леонтьева\IMG-20171215-WA0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58" y="642938"/>
            <a:ext cx="8715436" cy="5572125"/>
          </a:xfrm>
          <a:prstGeom prst="rect">
            <a:avLst/>
          </a:prstGeom>
          <a:noFill/>
        </p:spPr>
      </p:pic>
      <p:pic>
        <p:nvPicPr>
          <p:cNvPr id="5122" name="Picture 2" descr="\\printer\общая папка\ФотоАккредитация2019\Шынар Фото\Леонтьева\IMG-20171215-WA0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20" y="642918"/>
            <a:ext cx="8858312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238092" y="857232"/>
            <a:ext cx="9429816" cy="5740418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ИННОВАЦИОННЫЕ ФОРМЫ ОБРАЗОВАТЕЛЬНЫХ ТЕХНОЛОГИЙ  В КРМУ</a:t>
            </a:r>
          </a:p>
          <a:p>
            <a:pPr algn="ctr">
              <a:lnSpc>
                <a:spcPct val="80000"/>
              </a:lnSpc>
              <a:buNone/>
            </a:pPr>
            <a:endParaRPr lang="ru-RU" sz="2000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Создана собственная школа врачей ПМК</a:t>
            </a:r>
          </a:p>
          <a:p>
            <a:pPr eaLnBrk="1" hangingPunct="1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 учебно-практический центр по мобильной медицине</a:t>
            </a:r>
          </a:p>
          <a:p>
            <a:pPr eaLnBrk="1" hangingPunct="1">
              <a:buNone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Подготовлено более 1000 врачей и СМР передвижных мобильных комплексов 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ru-RU" sz="1800" dirty="0" smtClean="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доклад агиув\IMG_94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0168"/>
            <a:ext cx="2481810" cy="1837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" name="Picture 5" descr="D:\доклад агиув\IMG_0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50048"/>
            <a:ext cx="2736304" cy="1794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7" descr="D:\доклад агиув\IMG_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1826" y="4786322"/>
            <a:ext cx="2376264" cy="1782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80968" y="857232"/>
          <a:ext cx="8929750" cy="5715040"/>
        </p:xfrm>
        <a:graphic>
          <a:graphicData uri="http://schemas.openxmlformats.org/drawingml/2006/table">
            <a:tbl>
              <a:tblPr/>
              <a:tblGrid>
                <a:gridCol w="571504"/>
                <a:gridCol w="3233567"/>
                <a:gridCol w="2348025"/>
                <a:gridCol w="2776654"/>
              </a:tblGrid>
              <a:tr h="252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Ревматология (взрослая)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Ревматология (детская)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Аллергология и иммунология (взрослая, 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Гастроэнтерология (эндоскопия по профилю основной специальности, ультразвуковая диагностика по профилю основной специальности) (взрослая)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Гастроэнтерология (взрослая)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1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Гастроэнтерология (эндоскопия по профилю основной специальности, </a:t>
                      </a:r>
                      <a:r>
                        <a:rPr lang="ru-RU" sz="10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ультразвуковая диагностика по профилю основной специальности</a:t>
                      </a: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 (взрослая)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 по ультразвуковой диагностике не менее 54 часов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 по эндоскопии не требуется, т.к. входит в программы подготовки в рамках данной специальности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Гастроэнтерология (эндоскопия по профилю основной специальности, ультразвуковая диагностика по профилю основной специальности) (детская)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Гастроэнтерология (детская)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1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Гастроэнтерология (эндоскопия по профилю основной специальности, </a:t>
                      </a:r>
                      <a:r>
                        <a:rPr lang="ru-RU" sz="10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ультразвуковая диагностика по профилю основной специальности</a:t>
                      </a: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 (детская)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 по ультразвуковой диагностике не менее 54 часов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 по эндоскопии не требуется, т.к. входит в программы подготовки в рамках данной специальности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Гематология (взрослая)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Онкология и гематология (детская)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95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12.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Пульмонология (эндоскопия по профилю основной специальности, функциональная диагностика по профилю основной специальности) (взрослая)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Пульмонология (эндоскопия по профилю основной специальности, функциональная диагностика по профилю основной специальности) (взрослая)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требуется повышения квалификации по эндоскопии и функциональной диагностике, т.к. данные дисциплины входят в программу подготовки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031" marR="320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\\printer\общая папка\ФотоПМК\20180514_112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18566" y="1600200"/>
            <a:ext cx="666886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\\printer\общая папка\ФотоПМК\20180514_1123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83571" y="1600200"/>
            <a:ext cx="713885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\\printer\общая папка\ФотоПМК\20180514_0956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44" y="571481"/>
            <a:ext cx="8786874" cy="5753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\\printer\общая папка\ФотоПМК\20180514_095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8" y="571481"/>
            <a:ext cx="9144064" cy="5753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\\printer\общая папка\ФотоАккредитация2019\фотоотчеты курсанты\фото саша (2)\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44" y="357167"/>
            <a:ext cx="8786874" cy="5967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\\printer\общая папка\ФотоАккредитация2019\фотоотчеты курсанты\фото саша (2)\IMG_08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3844" y="642919"/>
            <a:ext cx="8858312" cy="56816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\\printer\общая папка\ФотоАккредитация2019\фотоотчеты курсанты\фото саша (2)\IMG_39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67324" y="1600200"/>
            <a:ext cx="717135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\\printer\общая папка\ФотоАккредитация2019\фотоотчеты курсанты\фото саша (2)\IMG_4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282" y="571481"/>
            <a:ext cx="8715436" cy="5753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\\printer\общая папка\ФотоАккредитация2019\фотоотчеты курсанты\фото саша (2)\IMG_39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06" y="571481"/>
            <a:ext cx="8858312" cy="5753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\\printer\общая папка\ФотоАккредитация2019\фотоотчеты курсанты\фото саша (2)\IMG_0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2406" y="571481"/>
            <a:ext cx="8858312" cy="5753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09530" y="857232"/>
          <a:ext cx="9072626" cy="5289817"/>
        </p:xfrm>
        <a:graphic>
          <a:graphicData uri="http://schemas.openxmlformats.org/drawingml/2006/table">
            <a:tbl>
              <a:tblPr/>
              <a:tblGrid>
                <a:gridCol w="500066"/>
                <a:gridCol w="2786053"/>
                <a:gridCol w="2669362"/>
                <a:gridCol w="3117145"/>
              </a:tblGrid>
              <a:tr h="8706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13.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Пульмонология (эндоскопия по профилю основной специальности, функциональная диагностика по профилю основной специальности) (детская)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Пульмонология (эндоскопия по профилю основной специальности, функциональная диагностика по профилю основной специальности) (детская)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требуется повышения квалификации по эндоскопии и функциональной диагностике, т.к. данные дисциплины входят в программу подготовки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Эндокринология (взрослая)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Эндокринология (детская)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Нефрология (ультразвуковая диагностика по профилю основной специальности) (взрослая)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Нефрология (ультразвуковая диагностика по профилю основной специальности) (взрослая)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требуется повышения квалификации по ультразвуковой диагностике, т.к. данная дисциплина входит в программу подготовки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Нефрология (ультразвуковая диагностика по профилю основной специальности) (детская)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Нефрология (ультразвуковая диагностика по профилю основной специальности) (детская)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требуется повышения квалификации по ультразвуковой диагностике, т.к. данная дисциплина входит в программу подготовки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Фтизиатрия (взрослая, 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Профессиональная патология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Инфекционные болезни взрослые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Инфекционные болезни детские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Дерматовенерология (дерматокосметология) (взрослая, 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Неврология (функциональная диагностика по профилю основной специальности) (взрослая)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Неврология (функциональная диагностика по профилю основной специальности) (взрослая)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требуется повышения квалификации по функциональной диагностике, т.к. данная дисциплина входит в программу подготовки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09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Неврология (функциональная диагностика по профилю основной специальности) (детская)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Неврология (функциональная диагностика по профилю основной специальности) (детская)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требуется повышения квалификации по функциональной диагностике, т.к. данная дисциплина входит в программу подготовки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141" marR="321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034" y="714356"/>
            <a:ext cx="8572560" cy="92869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Проводится цикл ПК по специальности «Акушерское дело» для курсантов из Таджикистана.  С 23.02.2017 по 18.03.2017г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810124" y="2143116"/>
            <a:ext cx="4868038" cy="4105284"/>
          </a:xfrm>
        </p:spPr>
        <p:txBody>
          <a:bodyPr>
            <a:normAutofit lnSpcReduction="10000"/>
          </a:bodyPr>
          <a:lstStyle/>
          <a:p>
            <a:pPr marL="425196" indent="-34290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С 23.01.2017 г.-04.02.2017 г. по циклу «Беременность, её диагностика ведение (вт.ч., режим, питание беременной, патронаж)»</a:t>
            </a:r>
          </a:p>
          <a:p>
            <a:pPr marL="425196" indent="-34290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С 06.02.2017г.-18.02.2017 г. по циклу «Оказание неотложной помощи в дородовом периоде, в родах, послеродовом периоде»</a:t>
            </a:r>
          </a:p>
          <a:p>
            <a:pPr marL="425196" indent="-34290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С 20.02.2017г.-04.03.2017г. По циклу «Патология беременности: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гестоз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гипертония у беременных, сахарный диабет, анемия».</a:t>
            </a:r>
          </a:p>
          <a:p>
            <a:pPr marL="425196" indent="-34290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С 06.03.2017г. -18.03.2017г. По циклу «Ведение родов ( нормальных и осложненных)».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ЛЕКЦИИ\IMG_1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28802"/>
            <a:ext cx="4643438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157161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цикл проводит : зав. кафедрой «Акушерство и гинекология,  онкология и маммология»  КРМУ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к.м.н., доцент. Иманбаева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Жайсан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Абильсейтовна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User\Desktop\ЛЕКЦИИ\IMG_08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95600" y="1668621"/>
            <a:ext cx="4114800" cy="438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User\Desktop\ЛЕКЦИИ\IMG_0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092" y="1643050"/>
            <a:ext cx="4714908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4" y="1000108"/>
            <a:ext cx="3857652" cy="150019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 на муляжах  в учебном клиническом центре КРМУ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C:\Users\User\Desktop\НА МУЛЯЖАХ\IMG_0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44" y="571480"/>
            <a:ext cx="4572032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User\Desktop\НА МУЛЯЖАХ\IMG_0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628" y="1928802"/>
            <a:ext cx="4191064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User\Desktop\НА МУЛЯЖАХ\IMG_1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44" y="3714752"/>
            <a:ext cx="4572032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034" y="357166"/>
            <a:ext cx="8715436" cy="7143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на передвижных медицинских комплексах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ФАП\IMG_1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7314" y="1214422"/>
            <a:ext cx="4357718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User\Desktop\ФАП\IMG_1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093" y="1214422"/>
            <a:ext cx="4500594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034" y="357166"/>
            <a:ext cx="8286808" cy="1285884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Выездной цикл ПК по специальности « ФАРМАЦИЯ» проводит эксперт аудитор международного уровня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Алибаева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Алма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Сайлаубековна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циклу : «Надлежащая аптечная практика»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г.Атырау  с 12.10.2017-25.10.2017г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IMG-20171127-WA00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06" y="1643050"/>
            <a:ext cx="9072626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315352" cy="86834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«Надлежащая аптечная практика» г.Атырау 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с 12.10.2017-25.10.2017г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IMG-20171127-WA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06" y="1357298"/>
            <a:ext cx="4643470" cy="5095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User\Desktop\IMG-20171127-WA00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2" y="1357298"/>
            <a:ext cx="4286280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5300" y="2214554"/>
            <a:ext cx="899795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Организация работы приемного покоя – 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Emergency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room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Главных врачей и зав. приемного  покоя  ЛПУ  РК, врачей и СМР, в рамках развития службы скорой неотложной помощи РК. Обучение проводится  на базе 4 ГБ.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16 по 28 апреля 2018 г. продолжительность 108 ч./2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  по договору государственных закупках 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120-18-181 от 02.04.2018 г (бюджетной программе 005)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User\Desktop\Новая папка (2)\DSCF5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58" y="2214554"/>
            <a:ext cx="8286808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500042"/>
            <a:ext cx="8997950" cy="1214446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Второй  цикл  « Организация работы приемного покоя – 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Emergency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room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 К.М.Н доцент.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Калиева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С.С.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проводится приемном покое  на базе БСНП .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 14.05.2018 г.–26.05.2018 г продолжительность 108 ч./2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  по договору государственных закупках 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120-18-181 от 02.04.2018 г (бюджетной программе 005)</a:t>
            </a:r>
            <a:endParaRPr lang="ru-RU" sz="1400" dirty="0"/>
          </a:p>
        </p:txBody>
      </p:sp>
      <p:pic>
        <p:nvPicPr>
          <p:cNvPr id="1027" name="Picture 3" descr="C:\Users\User\Desktop\Emergency 2\фото 2 цикл бснп\DSCF5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58" y="1857364"/>
            <a:ext cx="8429684" cy="4543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85728"/>
            <a:ext cx="8997950" cy="1071570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К.М.Н. доцент.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Калиева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С.С 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знакоми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 врачей приемных  покоев  ЛПУ  РК, 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приказом № 450 МЗ РК от 3 июля 2017г. на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цикле ПК «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Emergency –Room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1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проводимого в рамках развития службы скорой неотложной помощи </a:t>
            </a:r>
            <a:r>
              <a:rPr lang="ru-RU" sz="1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РК на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базе 4 ГБ</a:t>
            </a:r>
            <a:endParaRPr lang="ru-RU" sz="1400" dirty="0"/>
          </a:p>
        </p:txBody>
      </p:sp>
      <p:pic>
        <p:nvPicPr>
          <p:cNvPr id="3074" name="Picture 2" descr="C:\Users\User\Desktop\Emergency 2\фото 2 цикл бснп\DSCF5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34" y="1643050"/>
            <a:ext cx="8429684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97950" cy="93896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Доцент кафедры « Акушерства и гинекологии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Жатканбаева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Г.Ж.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 обучение по 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Организация работы приемного покоя – 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Emergency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room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базе 4 ГБ</a:t>
            </a:r>
            <a:endParaRPr lang="ru-RU" sz="1400" dirty="0"/>
          </a:p>
        </p:txBody>
      </p:sp>
      <p:pic>
        <p:nvPicPr>
          <p:cNvPr id="2050" name="Picture 2" descr="C:\Users\User\Desktop\Emergency 2\фото 2 цикл бснп\DSCF5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34" y="1785926"/>
            <a:ext cx="8358246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80968" y="1142984"/>
          <a:ext cx="8929750" cy="5429641"/>
        </p:xfrm>
        <a:graphic>
          <a:graphicData uri="http://schemas.openxmlformats.org/drawingml/2006/table">
            <a:tbl>
              <a:tblPr/>
              <a:tblGrid>
                <a:gridCol w="500066"/>
                <a:gridCol w="2490583"/>
                <a:gridCol w="2671231"/>
                <a:gridCol w="3267870"/>
              </a:tblGrid>
              <a:tr h="8572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25.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Психиатрия (наркология, психотерапия, сексопатология, медицинская психология, судебно-психиатрическая экспертиза, </a:t>
                      </a: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судебно-наркологическая 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экспертиза)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6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26.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Медицинская реабилитология (взрослая, 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6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Лучевая терапия (радиационная онкология)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28.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Лучевая диагностика (рентгенология, компьютерная и магнитно-резонансная томография, ультразвуковая диагностика, ядерная медицина)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29.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Функциональная диагностика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6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Клиническая лабораторная диагностика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31.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Спортивная медицина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32.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Гериатрия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Клиническая фармакология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9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34.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Традиционная терапия (рефлексотерапия, мануальная терапия, су-джок-терапия, гомеопатия, гирудотерапия, фитотерапия)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Авиационная и космическая медицина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6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36.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Медицина чрезвычайных ситуаций и катастроф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284" marR="342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2406" y="500042"/>
            <a:ext cx="9001188" cy="543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Наши контакты: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ТОО «РОССИЙСКО- КАЗАХСТАНСКИЙ МЕДИЦИНСКИЙ ИНСТИТУТ»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Алматы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ул.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Абылай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хана 51/53. 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этаж 7. 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каб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705/706.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тел 8 727 250 95 57 , 8 727 329 33 05</a:t>
            </a:r>
          </a:p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8 727 329 33 04</a:t>
            </a:r>
          </a:p>
          <a:p>
            <a:pPr algn="ctr">
              <a:buNone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H="1">
            <a:off x="8994648" y="1316736"/>
            <a:ext cx="316070" cy="13624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 flipH="1">
            <a:off x="8994648" y="2704664"/>
            <a:ext cx="316070" cy="1509712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23844" y="928670"/>
          <a:ext cx="9001188" cy="5653794"/>
        </p:xfrm>
        <a:graphic>
          <a:graphicData uri="http://schemas.openxmlformats.org/drawingml/2006/table">
            <a:tbl>
              <a:tblPr/>
              <a:tblGrid>
                <a:gridCol w="303706"/>
                <a:gridCol w="2404514"/>
                <a:gridCol w="3146484"/>
                <a:gridCol w="3146484"/>
              </a:tblGrid>
              <a:tr h="645156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37.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Анестезиология и реаниматология (перфузиология, токсикология) (взрослая)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Анестезиология и реаниматология (токсикология) (взрослая)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требуется повышения квалификации по токсикологии, т.к. вопросы острых отравлений и эфферентной медицины входят в программу подготовки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Анестезиология и реаниматология (перфузиология) (взрослая)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9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Анестезиология и реаниматология (взрослая) (для организаций сельского здравоохранения)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После переподготовки 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9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Анестезиология и реаниматология (перфузиология, токсикология) (взрослая)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 по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перфузиологии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в объеме не менее 54 часа.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5148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38.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Анестезиология и реаниматология (перфузиология, токсикология, неонатальная реанимация) (детская)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Анестезиология и реаниматология (неонатальная реанимация) (детская)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требуется повышения квалификации по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неонатальной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реанимации, т.к. вопросы  анестезиологического обеспечения и интенсивной терапии у новорожденных входит в программу подготовки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Анестезиология и реаниматология (перфузиология) (детская)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9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Анестезиология и реаниматология (детская) (для организаций сельского здравоохранения)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После переподготовки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8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Анестезиология и реаниматология (перфузиология, токсикология, неонатальная реанимация) (детская)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 по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перфузиологии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в объеме не менее 54 часа.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183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39.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Общая хирургия (торакальная хирургия, абдоминальная хирургия, трансплантология, колопроктология, онкологическая хирургия, ультразвуковая диагностика по профилю основной специальности, эндоскопия по профилю основной специальности)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Общая хирургия (торакальная хирургия, абдоминальная хирургия, трансплантология, колопроктология, </a:t>
                      </a:r>
                      <a:r>
                        <a:rPr lang="ru-RU" sz="1000" b="1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эндоскопия по профилю основной специальности</a:t>
                      </a: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требуется повышения квалификации по эндоскопии, т.к. данная дисциплина входит в программу подготовки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00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Общая хирургия (торакальная хирургия, абдоминальная хирургия, трансплантология, колопроктология, эндоскопия по профилю основной специальности) (для АПО и организаций сельского здравоохранения)</a:t>
                      </a:r>
                      <a:endParaRPr lang="ru-RU" sz="10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После интернатуры</a:t>
                      </a:r>
                      <a:endParaRPr lang="ru-RU" sz="1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465" marR="234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8552</TotalTime>
  <Words>2968</Words>
  <Application>Microsoft Office PowerPoint</Application>
  <PresentationFormat>Лист A4 (210x297 мм)</PresentationFormat>
  <Paragraphs>424</Paragraphs>
  <Slides>80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Тема Office</vt:lpstr>
      <vt:lpstr>«РЕССЕЙ- ҚАЗАҚСТАН МЕДИЦИНАЛЫҚ ИНСТИТУТЫ» ЖШС</vt:lpstr>
      <vt:lpstr>Слайд 2</vt:lpstr>
      <vt:lpstr>Слайд 3</vt:lpstr>
      <vt:lpstr>Управления здравоохранения областей,  городов Астана и Алматы  Организации образования и науки  в области здравоохранения  Территориальные Департамента  Комитета охраны общественного здоровья   Министерство здравоохранения Республики Казахстан доводит до вашего сведения, что с целью обеспечения потребности во врачебных кадрах по приоритетным направлениям внесены   изменения   и  дополнения в приказы  Министра  здравоохранения Республики Казахстан от 24 ноября 2009 года         № 774 «Об утверждении Номенклатуры медицинских и фармацевтических   специальностей» и от 30 января 2008 года № 27 «Об утверждении перечней клинических специальностей подготовки в интернатуре и резидентуре» (приказ Министра здравоохранения РК от 28 августа 2017 года № 660 ««О  внесении   изменений   и  дополнения в приказы  Министра  здравоохранения Республики Казахстан от 24 ноября 2009 года № 774 «Об утверждении Номенклатуры медицинских и фармацевтических       специальностей» и от 30 января 2008 года № 27 «Об утверждении перечней клинических специальностей подготовки в интернатуре и резидентуре»»).  В этой связи, направляем разъяснения по внесенным изменениям и дополнениям. Приказ МЗ РК от 28 августа 2017 года № 660 размещен на сайтах www.mz.gov.kz и www.adilet.zan.kz.  Приложение - __ лист__.     Вице-министр                                                                  Л. Актаева   </vt:lpstr>
      <vt:lpstr>Приложение к письму    Разъяснения по изменениям и дополнениям в приказ Министра здравоохранения Республики Казахстан от 24 ноября 2009 года № 774 «Об утверждении Номенклатуры медицинских и фармацевтических специальностей»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432 часа – ПП для лиц с высшим образованием    </vt:lpstr>
      <vt:lpstr>Слайд 15</vt:lpstr>
      <vt:lpstr>Слайд 16</vt:lpstr>
      <vt:lpstr>Слайд 17</vt:lpstr>
      <vt:lpstr>                         ПРИГЛАШАЕМ ВАС НА КУРСЫ ПОДГОТОВКИ ПО                         ПРАКТИЧЕСКИМ НАВЫКАМ ДЛЯ СДАЧИ ЭКЗАМЕНА НА КАТЕГОРИЮ (54 ч.)               Обучение проводиться в современном, оснащенном Учебно-Клиническом Центре Института   постдипломного образования НУО «Казахстанско – Российского медицинского университета».   Обучение проводят:     Профессора кафедры «Скорой и неотложной медицинской помощи», врачи высшей категории    Альмухамбетов Мурат      Кадырович   Альмухамбетова Эльмира Фаритовна   С выдачей свидетельство о прохождении обучении -54 часа                              Также вы можете пройти обучение по следующим программам -                                   54 ч, 108 ч, 216 ч.:  1. Скорая и неотложная медицинская помощь 2. Неотложная кардиология 3. Электрокардиография 4. Сердечно - легочная реанимация 5. Неотложная помощь при шоках, коматозных состояниях. 6. Неотложная помощь при угрожающих жизни состояниях. 7. Неотложная помощь при травмах, травматическом шоке 8. Синкопальные и коматозные состояния на догоспитальном этапе. 9. Неотложная доврачебная медицинская помощь на догоспитальном этапе 10. Неотложная доврачебная медицинская помощь в педиатрии 11. Работа фельдшера скорой неотложной помощи 12. Работа фельдшера фельдшерско-акушерского пункта 13. Работа фельдшера системы образования 14. Для лиц без медицинского образования обучение парамедиков – 54 ч.                                    </vt:lpstr>
      <vt:lpstr>Слайд 19</vt:lpstr>
      <vt:lpstr>Слайд 20</vt:lpstr>
      <vt:lpstr>Зав. кафедрой «Онкологии»  д.м.н Есентаева Сурия Ертугыровна </vt:lpstr>
      <vt:lpstr>Слайд 22</vt:lpstr>
      <vt:lpstr>Слайд 23</vt:lpstr>
      <vt:lpstr>Слайд 24</vt:lpstr>
      <vt:lpstr>Слайд 25</vt:lpstr>
      <vt:lpstr>Слайд 26</vt:lpstr>
      <vt:lpstr>Слайд 27</vt:lpstr>
      <vt:lpstr>                                 </vt:lpstr>
      <vt:lpstr>Слайд 29</vt:lpstr>
      <vt:lpstr>Слайд 30</vt:lpstr>
      <vt:lpstr>Слайд 31</vt:lpstr>
      <vt:lpstr>Слайд 32</vt:lpstr>
      <vt:lpstr>Слайд 33</vt:lpstr>
      <vt:lpstr>   Ирвин Ариас Irwin Monroe Arias, MD, профессор гепатолог, Национальный институт здоровья, США Люба Вартиковски (Lyuba Varticovski, MD), профессор онколог, Национальный институт здоровья, США «Актуальные вопросы онкологии и гепатологии» 10-13 апреля 2015г   </vt:lpstr>
      <vt:lpstr>Слайд 35</vt:lpstr>
      <vt:lpstr>Слайд 36</vt:lpstr>
      <vt:lpstr>Слайд 37</vt:lpstr>
      <vt:lpstr>04.02.2019 ж. – 09.02.2019ж. АКСУ   </vt:lpstr>
      <vt:lpstr>Слайд 39</vt:lpstr>
      <vt:lpstr>Слайд 40</vt:lpstr>
      <vt:lpstr>Слайд 41</vt:lpstr>
      <vt:lpstr>Слайд 42</vt:lpstr>
      <vt:lpstr>Слайд 43</vt:lpstr>
      <vt:lpstr>SVS Клиника им. В.М. Савинова </vt:lpstr>
      <vt:lpstr>Слайд 45</vt:lpstr>
      <vt:lpstr>Слайд 46</vt:lpstr>
      <vt:lpstr>Слайд 47</vt:lpstr>
      <vt:lpstr>Слайд 48</vt:lpstr>
      <vt:lpstr>Слайд 49</vt:lpstr>
      <vt:lpstr>Слайд 50</vt:lpstr>
      <vt:lpstr> Лектор д.м.н., профессор кафедры «Внутренних болезней и нефрологии» Северо-западного государственного медицинского университета им И.И.Мечникова  Леонтьева Наталья Владимировна (проводит онлайн обучения)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Проводится цикл ПК по специальности «Акушерское дело» для курсантов из Таджикистана.  С 23.02.2017 по 18.03.2017г</vt:lpstr>
      <vt:lpstr>цикл проводит : зав. кафедрой «Акушерство и гинекология,  онкология и маммология»  КРМУ к.м.н., доцент. Иманбаева Жайсан Абильсейтовна</vt:lpstr>
      <vt:lpstr>Обучение  на муляжах  в учебном клиническом центре КРМУ </vt:lpstr>
      <vt:lpstr>Обучение на передвижных медицинских комплексах</vt:lpstr>
      <vt:lpstr>Выездной цикл ПК по специальности « ФАРМАЦИЯ» проводит эксперт аудитор международного уровня Алибаева Алма Сайлаубековна   по циклу : «Надлежащая аптечная практика»    г.Атырау  с 12.10.2017-25.10.2017г</vt:lpstr>
      <vt:lpstr>                      «Надлежащая аптечная практика» г.Атырау                           с 12.10.2017-25.10.2017г </vt:lpstr>
      <vt:lpstr>                         « Организация работы приемного покоя – Emergency room» обучение Главных врачей и зав. приемного  покоя  ЛПУ  РК, врачей и СМР, в рамках развития службы скорой неотложной помощи РК. Обучение проводится  на базе 4 ГБ.  с 16 по 28 апреля 2018 г. продолжительность 108 ч./2 нед.  по договору государственных закупках  № 120-18-181 от 02.04.2018 г (бюджетной программе 005)  </vt:lpstr>
      <vt:lpstr>  Второй  цикл  « Организация работы приемного покоя – Emergency room» проводит К.М.Н доцент. Калиева С.С.  Обучение проводится приемном покое  на базе БСНП . С  14.05.2018 г.–26.05.2018 г продолжительность 108 ч./2 нед.  по договору государственных закупках  № 120-18-181 от 02.04.2018 г (бюджетной программе 005)</vt:lpstr>
      <vt:lpstr>К.М.Н. доцент. Калиева С.С  знакоми т врачей приемных  покоев  ЛПУ  РК,  с приказом № 450 МЗ РК от 3 июля 2017г. на цикле ПК «Emergency –Room» ,   проводимого в рамках развития службы скорой неотложной помощи РК на базе 4 ГБ</vt:lpstr>
      <vt:lpstr>Доцент кафедры « Акушерства и гинекологии »  Жатканбаева Г.Ж. проводит обучение по  « Организация работы приемного покоя – Emergency room»  на базе 4 ГБ</vt:lpstr>
      <vt:lpstr>Слайд 80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МЕББМ  ЌАЗАЌСТАН-РЕСЕЙ  МЕДИЦИНАЛЫЌ УНИВЕРСИТЕТІ</dc:title>
  <dc:creator>Admin</dc:creator>
  <cp:lastModifiedBy>User</cp:lastModifiedBy>
  <cp:revision>703</cp:revision>
  <dcterms:created xsi:type="dcterms:W3CDTF">2011-02-05T07:29:25Z</dcterms:created>
  <dcterms:modified xsi:type="dcterms:W3CDTF">2019-07-05T06:14:37Z</dcterms:modified>
</cp:coreProperties>
</file>