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8"/>
  </p:notesMasterIdLst>
  <p:sldIdLst>
    <p:sldId id="256" r:id="rId2"/>
    <p:sldId id="306" r:id="rId3"/>
    <p:sldId id="274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292" r:id="rId16"/>
    <p:sldId id="267" r:id="rId17"/>
    <p:sldId id="259" r:id="rId18"/>
    <p:sldId id="258" r:id="rId19"/>
    <p:sldId id="268" r:id="rId20"/>
    <p:sldId id="289" r:id="rId21"/>
    <p:sldId id="298" r:id="rId22"/>
    <p:sldId id="340" r:id="rId23"/>
    <p:sldId id="342" r:id="rId24"/>
    <p:sldId id="343" r:id="rId25"/>
    <p:sldId id="272" r:id="rId26"/>
    <p:sldId id="319" r:id="rId27"/>
    <p:sldId id="320" r:id="rId28"/>
    <p:sldId id="321" r:id="rId29"/>
    <p:sldId id="322" r:id="rId30"/>
    <p:sldId id="327" r:id="rId31"/>
    <p:sldId id="328" r:id="rId32"/>
    <p:sldId id="346" r:id="rId33"/>
    <p:sldId id="347" r:id="rId34"/>
    <p:sldId id="349" r:id="rId35"/>
    <p:sldId id="348" r:id="rId36"/>
    <p:sldId id="277" r:id="rId37"/>
  </p:sldIdLst>
  <p:sldSz cx="9906000" cy="6858000" type="A4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763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41" autoAdjust="0"/>
    <p:restoredTop sz="98566" autoAdjust="0"/>
  </p:normalViewPr>
  <p:slideViewPr>
    <p:cSldViewPr>
      <p:cViewPr>
        <p:scale>
          <a:sx n="74" d="100"/>
          <a:sy n="74" d="100"/>
        </p:scale>
        <p:origin x="-996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6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84870" cy="501016"/>
          </a:xfrm>
          <a:prstGeom prst="rect">
            <a:avLst/>
          </a:prstGeom>
        </p:spPr>
        <p:txBody>
          <a:bodyPr vert="horz" lIns="96496" tIns="48244" rIns="96496" bIns="4824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3" y="2"/>
            <a:ext cx="2984870" cy="501016"/>
          </a:xfrm>
          <a:prstGeom prst="rect">
            <a:avLst/>
          </a:prstGeom>
        </p:spPr>
        <p:txBody>
          <a:bodyPr vert="horz" lIns="96496" tIns="48244" rIns="96496" bIns="48244" rtlCol="0"/>
          <a:lstStyle>
            <a:lvl1pPr algn="r">
              <a:defRPr sz="1300"/>
            </a:lvl1pPr>
          </a:lstStyle>
          <a:p>
            <a:fld id="{CF059F68-424D-455D-8C57-3369C37ACC7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52475"/>
            <a:ext cx="54244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96" tIns="48244" rIns="96496" bIns="482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8" y="4759645"/>
            <a:ext cx="5510530" cy="4509136"/>
          </a:xfrm>
          <a:prstGeom prst="rect">
            <a:avLst/>
          </a:prstGeom>
        </p:spPr>
        <p:txBody>
          <a:bodyPr vert="horz" lIns="96496" tIns="48244" rIns="96496" bIns="482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517547"/>
            <a:ext cx="2984870" cy="501016"/>
          </a:xfrm>
          <a:prstGeom prst="rect">
            <a:avLst/>
          </a:prstGeom>
        </p:spPr>
        <p:txBody>
          <a:bodyPr vert="horz" lIns="96496" tIns="48244" rIns="96496" bIns="4824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3" y="9517547"/>
            <a:ext cx="2984870" cy="501016"/>
          </a:xfrm>
          <a:prstGeom prst="rect">
            <a:avLst/>
          </a:prstGeom>
        </p:spPr>
        <p:txBody>
          <a:bodyPr vert="horz" lIns="96496" tIns="48244" rIns="96496" bIns="48244" rtlCol="0" anchor="b"/>
          <a:lstStyle>
            <a:lvl1pPr algn="r">
              <a:defRPr sz="1300"/>
            </a:lvl1pPr>
          </a:lstStyle>
          <a:p>
            <a:fld id="{DC1615B0-B64A-4CE8-BB86-2FF4A96C0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1838" y="752475"/>
            <a:ext cx="5424487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615B0-B64A-4CE8-BB86-2FF4A96C0F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589D7-ED25-41FD-8605-616876149C8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89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70D5-AAC2-475B-BB0A-D1F4083F2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D91A-BBF3-456A-86BE-33A65ACF9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4B4D-B60A-49DF-99DB-DD1B8CC7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3F48-A402-4CEF-955B-AE43F0B7F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C3BB-53DE-47AB-AAE9-2983C1D9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03B0-C5BC-49E0-9E4B-CF400A82C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E9B6-65E0-461F-89F2-5402BCB5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A63B-C18E-4AC4-B025-E5A599AE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66E-754F-4938-B86A-1AE6404C0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F1C3-5C05-4042-9094-A5ED8F2A4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F19F853E-13AB-4D6C-9909-D0077AACF0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E347DF-10B2-4737-B09F-74ED3F7AEA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krmu.kz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.gov.kz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728" y="333376"/>
            <a:ext cx="3966892" cy="574675"/>
          </a:xfrm>
        </p:spPr>
        <p:txBody>
          <a:bodyPr>
            <a:noAutofit/>
          </a:bodyPr>
          <a:lstStyle/>
          <a:p>
            <a:pPr algn="ctr"/>
            <a:r>
              <a:rPr lang="kk-KZ" sz="1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МЕББМ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ҚАЗАҚСТАН-РЕСЕЙ</a:t>
            </a:r>
            <a:r>
              <a:rPr lang="kk-KZ" sz="1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МЕДИЦИНАЛЫҚ </a:t>
            </a:r>
            <a:r>
              <a:rPr lang="kk-KZ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УНИВЕРСИТЕТІ</a:t>
            </a:r>
            <a:r>
              <a:rPr lang="kk-KZ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»</a:t>
            </a:r>
            <a:endParaRPr lang="ru-RU" sz="1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9904" y="3071810"/>
            <a:ext cx="7880085" cy="345281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4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 образования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b="1" dirty="0"/>
          </a:p>
          <a:p>
            <a:pPr>
              <a:lnSpc>
                <a:spcPct val="80000"/>
              </a:lnSpc>
            </a:pPr>
            <a:endParaRPr lang="ru-RU" b="1" dirty="0"/>
          </a:p>
          <a:p>
            <a:pPr>
              <a:lnSpc>
                <a:spcPct val="80000"/>
              </a:lnSpc>
            </a:pPr>
            <a:endParaRPr lang="ru-RU" b="1" dirty="0"/>
          </a:p>
          <a:p>
            <a:pPr>
              <a:lnSpc>
                <a:spcPct val="80000"/>
              </a:lnSpc>
            </a:pPr>
            <a:endParaRPr lang="ru-RU" b="1" dirty="0"/>
          </a:p>
          <a:p>
            <a:pPr algn="ctr">
              <a:lnSpc>
                <a:spcPct val="8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АЛМАТЫ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604201" y="333376"/>
            <a:ext cx="41597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НУО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КАЗАХСТАНСКО-РОССИЙСКИЙ</a:t>
            </a:r>
            <a:endParaRPr lang="kk-KZ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МЕДИЦИНСКИЙ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УНИВЕРСИТЕТ</a:t>
            </a:r>
            <a:r>
              <a:rPr lang="kk-KZ" sz="1600" b="1" dirty="0" smtClean="0">
                <a:latin typeface="Times New Roman"/>
                <a:cs typeface="Times New Roman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РМ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96" y="357166"/>
            <a:ext cx="11430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3844" y="928670"/>
          <a:ext cx="9001188" cy="5653794"/>
        </p:xfrm>
        <a:graphic>
          <a:graphicData uri="http://schemas.openxmlformats.org/drawingml/2006/table">
            <a:tbl>
              <a:tblPr/>
              <a:tblGrid>
                <a:gridCol w="303706"/>
                <a:gridCol w="2404514"/>
                <a:gridCol w="3146484"/>
                <a:gridCol w="3146484"/>
              </a:tblGrid>
              <a:tr h="64515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 (перфузиология, токсикология)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 (токсикология)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токсикологии, т.к. вопросы острых отравлений и эфферентной медицины входят в программу подготовки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 (перфузиология)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 (взрослая) (для организаций сельского здравоохранения)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 переподготовки 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 (перфузиология, токсикология)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перфузиологии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объеме не менее 54 часа.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4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 (перфузиология, токсикология, неонатальная реанимация) (детская)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 (неонатальная реанимация) (детская)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неонатальной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реанимации, т.к. вопросы  анестезиологического обеспечения и интенсивной терапии у новорожденных входит в программу подготовки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 (перфузиология) (детская)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 (детская) (для организаций сельского здравоохранения)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 переподготовки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 (перфузиология, токсикология, неонатальная реанимация) (детская)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перфузиологии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объеме не менее 54 часа.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3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хирургия (торакальная хирургия, абдоминальная хирургия, трансплантология, колопроктология, онкологическая хирургия, ультразвуковая диагностика по профилю основной специальности, эндоскопия по профилю основной специальности)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хирургия (торакальная хирургия, абдоминальная хирургия, трансплантология, колопроктология, </a:t>
                      </a: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эндоскопия по профилю основной специальности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эндоскопии, т.к. данная дисциплина входит в программу подготовки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хирургия (торакальная хирургия, абдоминальная хирургия, трансплантология, колопроктология, эндоскопия по профилю основной специальности) (для АПО и организаций сельского здравоохранения)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 интернатуры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65" marR="23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0968" y="785793"/>
          <a:ext cx="9001187" cy="5887356"/>
        </p:xfrm>
        <a:graphic>
          <a:graphicData uri="http://schemas.openxmlformats.org/drawingml/2006/table">
            <a:tbl>
              <a:tblPr/>
              <a:tblGrid>
                <a:gridCol w="571504"/>
                <a:gridCol w="3377611"/>
                <a:gridCol w="2526036"/>
                <a:gridCol w="2526036"/>
              </a:tblGrid>
              <a:tr h="79756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хирургия (торакальная хирургия, абдоминальная хирургия, трансплантология,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колопроктология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онкологическая хирургия,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эндоскопия по профилю основной специальности)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онкологической хирургии в объеме не менее 54 часов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хирургия (торакальная хирургия, абдоминальная хирургия, трансплантология,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колопроктология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ультразвуковая диагностика по профилю основной специальности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эндоскопия по профилю основной специальности)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ультразвуковой диагностике в объеме не менее 54 часов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хирургия (торакальная хирургия, абдоминальная хирургия, трансплантология,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колопроктология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онкологическая хирургия,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ультразвуковая диагностика по профилю основной специальности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эндоскопия по профилю основной специальности)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онкологической хирургии, ультразвуковой диагностике в объеме не менее по 54 часов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Кардиохирургия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Ангиохирургия (рентгенохирургия, интервенционная хирургия)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Нейрохирургия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Челюстно-лицевая хирургия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Пластическая хирургия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Онкология (химиотерапия, маммология)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Травматология-ортопедия (камбустиология)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027" marR="23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0968" y="928670"/>
          <a:ext cx="9144063" cy="5715040"/>
        </p:xfrm>
        <a:graphic>
          <a:graphicData uri="http://schemas.openxmlformats.org/drawingml/2006/table">
            <a:tbl>
              <a:tblPr/>
              <a:tblGrid>
                <a:gridCol w="663682"/>
                <a:gridCol w="3348117"/>
                <a:gridCol w="2566132"/>
                <a:gridCol w="2566132"/>
              </a:tblGrid>
              <a:tr h="51397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Урология и андрология (ультразвуковая диагностика по профилю основной специальности, эндоскопия по профилю основной специальности) (взрослая, 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Урология и андрология  (эндоскопия по профилю основной специальности)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эндоскопии, т.к. данная дисциплина входит в программу подготовки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Урология и андрология (ультразвуковая диагностика по профилю основной специальности, эндоскопия по профилю основной специальности)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ультразвуковой диагностике в объеме не менее по 54 часов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Офтальмология (взрослая, 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Оториноларингология (сурдология, эндоскопия по профилю основной специальности)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Оториноларингология (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сурдология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эндоскопия по профилю основной специальности) (взрослая, 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эндоскопии, т.к. данная дисциплина входит в программу подготовки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Патологическая анатомия (цитопатология)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Судебно-медицинская экспертиза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Трансфузиология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Токсикология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3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Педиатрия (неонатология)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Педиатрия (неонатология)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неонатологии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т.к. данная дисциплина входит в программу подготовки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Педиатрия (для АПО, организаций ПМСП и сельского здравоохранения)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 интернатуры 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Неонатология (интенсивная терапия и реанимация неонатальная)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Неонатология (интенсивная терапия и реанимация неонатальная)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квалификации, т.к.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неонатология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есть оказание медицинской помощи новорожденным (до 40 дней после рождения), которая включает оказание интенсивной терапии и реанимации.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8" marR="2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2406" y="928670"/>
          <a:ext cx="8929752" cy="5447151"/>
        </p:xfrm>
        <a:graphic>
          <a:graphicData uri="http://schemas.openxmlformats.org/drawingml/2006/table">
            <a:tbl>
              <a:tblPr/>
              <a:tblGrid>
                <a:gridCol w="571505"/>
                <a:gridCol w="3346269"/>
                <a:gridCol w="2505989"/>
                <a:gridCol w="2505989"/>
              </a:tblGrid>
              <a:tr h="1357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Детская психиатрия (наркология детская, психотерапия детская, медицинская психология детская,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суицидология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судебно-наркологическая экспертиза, судебно-психиатрическая экспертиза)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Детская хирургия (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неонатальная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хирургия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51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Акушерство-гинекология (гинекология детская, функциональная диагностика, ультразвуковая диагностика по профилю основной специальности, эндоскопия по профилю основной специальности)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Акушерство-гинекология (гинекология детская,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ультразвуковая диагностика по профилю основной специальности, эндоскопия по профилю основной специальности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повышенпия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квалификаци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 ультразвуковой диагностике и эндоскопии, т.к. в программу подготовки входят вопросы визуальной диагностики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Акушерство-гинекология (гинекология детская) (для АПО и организаций сельского здравоохранения)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Акушерство-гинекология (гинекология детская, </a:t>
                      </a: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функциональная диагностика,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ультразвуковая диагностика по профилю основной специальности, эндоскопия по профилю основной специальности)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функциональной диагностике в объеме не менее по 54 часов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9530" y="857232"/>
          <a:ext cx="9144064" cy="4929222"/>
        </p:xfrm>
        <a:graphic>
          <a:graphicData uri="http://schemas.openxmlformats.org/drawingml/2006/table">
            <a:tbl>
              <a:tblPr/>
              <a:tblGrid>
                <a:gridCol w="829997"/>
                <a:gridCol w="2391141"/>
                <a:gridCol w="2679507"/>
                <a:gridCol w="3243419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Медицинская генетика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Стоматология (взрослая, 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Гигиена и эпидемиология (общая гигиена, гигиена труда, гигиена детей и подростков, гигиена питания, коммунальная гигиена, радиационная гигиена, токсикология, эпидемиология, паразитология, бактериология, вирусология, микробиология)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Менеджмент здравоохранения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Общественное здравоохранение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Сестринское дело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Скорая и неотложная медицинская помощь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Скорая и неотложная медицинская помощь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лиц, прошедших интернатуру,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резидентуру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(клиническую ординатуру) или переподготовку по специальностям «Терапия» или «Педиатрия» дополнительного прохождения переподготовки не требуется.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остальных лиц необходима переподготовка.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12" marR="4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24" y="714356"/>
            <a:ext cx="8172476" cy="571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432 часа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ПП для лиц с высшим образованием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285860"/>
            <a:ext cx="8915400" cy="484506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№433 - о внесении изменений в приказ МЗ РК от 11.11.2009г. №691, «Об утверждении правил П/К и П/П мед 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кадров»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обучения для лиц с высшим медицинским образованием, прошедших обучение в интернатуре, и (или)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резидентуре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клинической ординатуре и переподготовку до 2009г по клиническим специальностям, желающих пройти переподготовку в рамках имеющейся специальностей по профилю « детская» или «взрослая», переподготовка составляет 432 часа/8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«Терапия» и «Педиатрия» ПП по специальности «ВОП» составляет 432 ч./8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648 часов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ПП для лиц со средним образованием  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обучения для лиц со средним (техническим и профессиональным) медицинским и фармацевтическим образованием составляет на циклах переподготовки- от 432ч./ 8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до 648 часов/12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66654" y="1285859"/>
            <a:ext cx="5098381" cy="41158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Хирургические специальности: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Анестезиология и реаниматология»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Акушерство и гинекология»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хирургия (торакальная, абдоминальная, трансплантология)»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Онкология»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Урология и андрология» </a:t>
            </a:r>
            <a:endParaRPr lang="en-US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«Оториноларингология»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«Офтальмология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en-US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ардиохирургия»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«Травматология и ортопедия»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ru-RU" sz="1800" b="1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			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	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8092" y="500042"/>
            <a:ext cx="928694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П/К (54,108,216) П/П (432*,648**,864,1080)проводится по следующим специальностям: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2581" y="1285860"/>
            <a:ext cx="49530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Терапевтические специальности :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«Аллергология и иммунология»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«Гастроэнтерология»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«Гематология»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Дерматовенерология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«Кардиология»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«Лучевая диагностика»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«Лучевая терапия»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«Медицинская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реабилитология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«Невропатология»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«Общая врачебная практика»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«Патологическая анатомия»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«Педиатрия»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«Психиатрия»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«Пульмонология»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«Стоматология»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«Фтизиатрия»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«Судебная медицина»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«Скорая неотложная помощь»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654" y="4500570"/>
            <a:ext cx="507001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Теоретические и фармацевтические специальности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здравоохранения»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«Медицина чрезвычайных ситуаций и катастроф»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«Менеджмент здравоохранения»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«Профессиональная патология»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«Фармация»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«Гигиена и эпидемиология»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/>
            <a:endParaRPr lang="ru-RU" sz="2000" i="1" dirty="0" smtClean="0"/>
          </a:p>
          <a:p>
            <a:pPr marL="285750" indent="-285750"/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10189" y="5143512"/>
            <a:ext cx="45958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специалистов со средним медицинским и фармацевтическим образованием: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«Сестринское дело»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«Лечебное дело»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«Подготовка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парамедиков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0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11283" y="500042"/>
            <a:ext cx="9356625" cy="609760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обучения 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циклах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переподготовки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(имеют право врачи, окончившие интернатуру до 2014г) </a:t>
            </a: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педиатрического/терапевтического </a:t>
            </a:r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профиля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- 864/ часов 16/недель;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хирургического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профиля и общей врачебной практики </a:t>
            </a:r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1080/ часов 20/недель;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циклах повышения квалификации: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 54/1 до 216/4 часов/недель.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кроме  специальностей: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ВОП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Фтизиатрия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Патологическая анатомия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Терапия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Анестезиология и реаниматология, в том числе детская</a:t>
            </a:r>
            <a:r>
              <a:rPr lang="ru-RU" sz="1800" dirty="0" smtClean="0">
                <a:solidFill>
                  <a:srgbClr val="FF0000"/>
                </a:solidFill>
              </a:rPr>
              <a:t>*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Педиатрия</a:t>
            </a:r>
            <a:r>
              <a:rPr lang="ru-RU" sz="1800" dirty="0" smtClean="0">
                <a:solidFill>
                  <a:srgbClr val="FF0000"/>
                </a:solidFill>
              </a:rPr>
              <a:t>*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Акушерство и гинекология, в том числе детская</a:t>
            </a:r>
            <a:r>
              <a:rPr lang="ru-RU" sz="1800" dirty="0" smtClean="0">
                <a:solidFill>
                  <a:srgbClr val="FF0000"/>
                </a:solidFill>
              </a:rPr>
              <a:t>*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хирургия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Примечание:  для лиц, претендующих на занятие клинической практикой в организациях, оказывающих стационарную помощь, расположенных в областных центрах, городах Астана 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94338" y="260350"/>
            <a:ext cx="9439936" cy="63373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документов для прохождения циклов переподготовки и повышения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квалификации</a:t>
            </a:r>
          </a:p>
          <a:p>
            <a:pPr algn="ctr">
              <a:buFont typeface="Wingdings" pitchFamily="2" charset="2"/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врача/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смр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удостоверения личности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диплома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свидетельства об окончании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интернатуры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о направлении специалиста на обучение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 с места работы для бюджетных циклов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Копии сертификата специалиста, свидетельство 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повышении квалификации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906000" cy="63373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окончании обучения выдаются документы государственного образца: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1\Desktop\Scan_20151209_153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16820" y="821512"/>
            <a:ext cx="2786082" cy="3714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User1\Documents\Scan\Scan_20151209_153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70" y="1285860"/>
            <a:ext cx="2071702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User1\Documents\Scan\Scan_20151209_153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36" y="4357694"/>
            <a:ext cx="3643338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9906000" cy="5883294"/>
          </a:xfrm>
        </p:spPr>
        <p:txBody>
          <a:bodyPr/>
          <a:lstStyle/>
          <a:p>
            <a:pPr algn="ctr">
              <a:buNone/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«Институт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КРМУ»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kk-KZ" sz="26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kk-KZ" sz="26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ПЕРЕПОДГОТОВКА МЕДИЦИНСКИХ  И ФАРМАЦЕВТИЧЕСКИХ РАБОТНИКОВ</a:t>
            </a:r>
            <a:r>
              <a:rPr lang="kk-KZ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None/>
            </a:pPr>
            <a:endParaRPr lang="kk-KZ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“ПОВЫШЕНИЕ КВАЛИФИКАЦИИ МЕДИЦИНСКИХ  И ФАРМАЦЕВТИЧЕСКИХ РАБОТНИКОВ”</a:t>
            </a:r>
            <a:r>
              <a:rPr lang="kk-K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Зав. кафедрой «Онкологии»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д.м.н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Есентаева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Ертугыровна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38092" y="2828784"/>
            <a:ext cx="3571900" cy="274335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Онконастороженность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Навыки визуальной локализации: молочная и щитовидные железы, полость рта, кожа (методика обучения: ролевые игры малыми группами 5-10 человек)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Скрининги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Алгоритмы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скринингов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(ситуационные задачи, практические навыки)</a:t>
            </a:r>
          </a:p>
        </p:txBody>
      </p:sp>
      <p:pic>
        <p:nvPicPr>
          <p:cNvPr id="6" name="Рисунок 5" descr="IMG_827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56" r="5856"/>
          <a:stretch>
            <a:fillRect/>
          </a:stretch>
        </p:blipFill>
        <p:spPr>
          <a:xfrm rot="420000">
            <a:off x="4149968" y="1239738"/>
            <a:ext cx="4891222" cy="4243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906000" cy="633730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Международный Мастер класс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доцент  кафедры анестезиологии и реаниматологии медицинского факультета Санкт-Петербургского Государственного Университета, заместителя главного врача по анестезиологии и реаниматологии  «СПБ НИИ скорой помощи им. И.И.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Джанелидзе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к.м.н. Афончиков Вячеслав Сергеевич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1\Desktop\презентац. материалы\фотоотчеты курсанты\Фото АФОНЧИКОВ\00030[13-43-36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6" y="1785926"/>
            <a:ext cx="9001188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581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Лектор д.м.н., профессор кафедры «Внутренних болезней и нефрологии» Северо-западного государственного медицинского университета им И.И.Мечникова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Леонтьева Наталья Владимировна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(проводит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обучения)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leontie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6984" y="2428868"/>
            <a:ext cx="4214842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282" y="642918"/>
            <a:ext cx="86439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Международный Мастер класс</a:t>
            </a:r>
          </a:p>
          <a:p>
            <a:pPr algn="ctr"/>
            <a:r>
              <a:rPr lang="ru-RU" b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д.м.н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проф., Леонтьева Наталья Владимировна в «Городской Клинической Больнице №4» и в «Больнице скорой неотложной помощи»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г.Алматы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специальности «Внутренних болезней и нефрологии»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3910" y="2071678"/>
            <a:ext cx="807249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мастер класса: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Хроническая болезнь почек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2.Синдромы:нефротический,нефритический, отечный, мочевой.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Показатели гомеостаза.  Водно-электролитный обмен, кислотно-основное    состояние, костно-минеральный обмен и нарушения.                               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Принципы коррекции нарушений гомеостаза, в том числе применение 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диуретиков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Гемостаз и почки.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Антикоагулянтная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.Диабетическая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микроангиопатия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нефропатия и поражения других органов на фоне сахарного диабета. Поздние осложнения сахарного диабета.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Артериальная гипертензия. Гипотензивная терапия.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Фотогемотерапия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Липидный обмен и его нарушения. Перекисное окисление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антиоксидантная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Шынар\Леонтьева\IMG-20171215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96" y="3643314"/>
            <a:ext cx="500066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User\Desktop\Шынар\Леонтьева\IMG-20171215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44" y="857232"/>
            <a:ext cx="4071966" cy="45005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User\Desktop\Шынар\Леонтьева\20171213_101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496" y="714356"/>
            <a:ext cx="500066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238092" y="857232"/>
            <a:ext cx="9429816" cy="5740418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ИННОВАЦИОННЫЕ ФОРМЫ ОБРАЗОВАТЕЛЬНЫХ ТЕХНОЛОГИЙ  В КРМУ</a:t>
            </a:r>
          </a:p>
          <a:p>
            <a:pPr algn="ctr">
              <a:lnSpc>
                <a:spcPct val="80000"/>
              </a:lnSpc>
              <a:buNone/>
            </a:pPr>
            <a:endParaRPr lang="ru-RU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Создана собственная школа врачей ПМК</a:t>
            </a:r>
          </a:p>
          <a:p>
            <a:pPr eaLnBrk="1" hangingPunct="1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 учебно-практический центр по мобильной медицине</a:t>
            </a:r>
          </a:p>
          <a:p>
            <a:pPr eaLnBrk="1" hangingPunct="1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Подготовлено более 1000 врачей и СМР передвижных мобильных комплексов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доклад агиув\IMG_9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0168"/>
            <a:ext cx="2481810" cy="1837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5" descr="D:\доклад агиув\IMG_0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50048"/>
            <a:ext cx="2736304" cy="1794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7" descr="D:\доклад агиув\IMG_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26" y="4786322"/>
            <a:ext cx="2376264" cy="1782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714356"/>
            <a:ext cx="8572560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цикл ПК по специальности «Акушерское дело» для курсантов из Таджикистана.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810124" y="2143116"/>
            <a:ext cx="4868038" cy="4105284"/>
          </a:xfrm>
        </p:spPr>
        <p:txBody>
          <a:bodyPr>
            <a:normAutofit/>
          </a:bodyPr>
          <a:lstStyle/>
          <a:p>
            <a:pPr marL="425196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Беременность, её диагностика ведение (вт.ч., режим, питание беременной, патронаж)»</a:t>
            </a:r>
          </a:p>
          <a:p>
            <a:pPr marL="425196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неотложной помощи в дородовом периоде, в родах, послеродовом периоде»</a:t>
            </a:r>
          </a:p>
          <a:p>
            <a:pPr marL="425196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Патология беременности: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гестоз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гипертония у беременных, сахарный диабет, анемия».</a:t>
            </a:r>
          </a:p>
          <a:p>
            <a:pPr marL="425196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родов ( нормальных и осложненных)».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ЛЕКЦИИ\IMG_1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8" y="1928802"/>
            <a:ext cx="464343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ЛЕКЦИИ\IMG_0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95876" y="1643050"/>
            <a:ext cx="4471290" cy="492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User\Desktop\ЛЕКЦИИ\IMG_0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2" y="1643050"/>
            <a:ext cx="4714908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5716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 проводит : зав. кафедрой «Акушерство и гинекология,  онкология и маммология»  КРМУ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к.м.н., доцент. Иманбаева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Жайсан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Абильсейтовна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4" y="1000108"/>
            <a:ext cx="3857652" cy="150019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 на муляжах  в учебном клиническом центре КРМУ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НА МУЛЯЖАХ\IMG_0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44" y="571480"/>
            <a:ext cx="457203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User\Desktop\НА МУЛЯЖАХ\IMG_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8" y="1928802"/>
            <a:ext cx="419106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User\Desktop\НА МУЛЯЖАХ\IMG_1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44" y="3714752"/>
            <a:ext cx="457203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357166"/>
            <a:ext cx="8715436" cy="714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на передвижных медицинских комплексах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АП\IMG_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314" y="1214422"/>
            <a:ext cx="4357718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esktop\ФАП\IMG_1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3" y="1214422"/>
            <a:ext cx="4500594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48" y="704088"/>
            <a:ext cx="83153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лицензия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ownloads\Scan_20131121_115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95612" y="1928802"/>
            <a:ext cx="3143272" cy="4443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357166"/>
            <a:ext cx="8286808" cy="128588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Выездной цикл ПК по специальности « ФАРМАЦИЯ» проводит эксперт аудитор международного уровня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Алибаева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Сайлаубековна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циклу : «Надлежащая аптечная практика»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г.Атырау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IMG-20171127-WA0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6" y="1643050"/>
            <a:ext cx="9072626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82" y="357166"/>
            <a:ext cx="8315352" cy="8683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«Надлежащая аптечная практика» г.Атырау 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IMG-20171127-WA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6" y="1357298"/>
            <a:ext cx="4643470" cy="509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IMG-20171127-WA0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2" y="1357298"/>
            <a:ext cx="4286280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300" y="2214554"/>
            <a:ext cx="899795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Организация работы приемного покоя – 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Emergency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Главных врачей и зав. приемного  покоя  ЛПУ  РК, врачей и СМР, в рамках развития службы скорой неотложной помощи РК. Обучение проводится  на базе 4 ГБ.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Продолжительность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108 ч./2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Новая папка (2)\DSCF5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58" y="2214554"/>
            <a:ext cx="828680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042"/>
            <a:ext cx="8997950" cy="1214446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Второй  цикл  « Организация работы приемного покоя – 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Emergency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К.М.Н доцент.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С.С.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проводится приемном покое  на базе БСНП .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родолжительность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108 ч./2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бюджетной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endParaRPr lang="ru-RU" sz="1400" dirty="0"/>
          </a:p>
        </p:txBody>
      </p:sp>
      <p:pic>
        <p:nvPicPr>
          <p:cNvPr id="1027" name="Picture 3" descr="C:\Users\User\Desktop\Emergency 2\фото 2 цикл бснп\DSCF5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58" y="1857364"/>
            <a:ext cx="8429684" cy="4543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85728"/>
            <a:ext cx="8997950" cy="107157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К.М.Н. доцент.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С.С 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 врачей приемных  покоев  ЛПУ  РК,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приказом № 450 МЗ РК от 3 июля 2017г. на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цикле ПК «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Emergency –Room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проводимого в рамках развития службы скорой неотложной помощи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РК на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базе 4 ГБ</a:t>
            </a:r>
            <a:endParaRPr lang="ru-RU" sz="1400" dirty="0"/>
          </a:p>
        </p:txBody>
      </p:sp>
      <p:pic>
        <p:nvPicPr>
          <p:cNvPr id="3074" name="Picture 2" descr="C:\Users\User\Desktop\Emergency 2\фото 2 цикл бснп\DSCF5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34" y="1643050"/>
            <a:ext cx="842968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93896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Доцент кафедры « Акушерства и гинекологии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Жатканбаева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Г.Ж.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обучение по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Организация работы приемного покоя – 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Emergency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4 ГБ</a:t>
            </a:r>
            <a:endParaRPr lang="ru-RU" sz="1400" dirty="0"/>
          </a:p>
        </p:txBody>
      </p:sp>
      <p:pic>
        <p:nvPicPr>
          <p:cNvPr id="2050" name="Picture 2" descr="C:\Users\User\Desktop\Emergency 2\фото 2 цикл бснп\DSCF5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34" y="1785926"/>
            <a:ext cx="835824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406" y="500042"/>
            <a:ext cx="9001188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Наши контакты: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образования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НУО "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Казахстанско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Российский Медицинский Университет"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пр.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Абылай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Хана 51/53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 этаж,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705,706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 8 727 250 95 57 , 8 727 329 33 05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8 727 329 33 04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dnpo16@mail.ru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medkrmu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kz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obuchenie_vrachei_almaty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8994648" y="1316736"/>
            <a:ext cx="316070" cy="1362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H="1">
            <a:off x="8994648" y="2704664"/>
            <a:ext cx="316070" cy="15097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44" y="1142984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проводится в соответствии с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и переподготовки медицинских и фармацевтических кадров утвержденной приказом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Министра здравоохранения Республики Казахстан №165 от 14.06.2017г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71480"/>
            <a:ext cx="8743980" cy="6000792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здравоохранения областей,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 Астана 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Организации образования и науки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здравоохранения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Территориальные Департамента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Комитета охраны общественного здоровья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Республики Казахстан доводит до вашего сведения, что с целью обеспечения потребности во врачебных кадрах по приоритетным направлениям внесены   изменения   и  дополнения в приказы  Министра  здравоохранения Республики Казахстан от 24 ноября 2009 года      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 774 «Об утверждении Номенклатуры медицинских и фармацевтических   специальностей» и от 30 января 2008 года № 27 «Об утверждении перечней клинических специальностей подготовки в интернатуре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резидентуре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(приказ Министра здравоохранения РК от 28 августа 2017 года № 660 ««О  внесении   изменений   и  дополнения в приказы  Министра  здравоохранения Республики Казахстан от 24 ноября 2009 года № 774 «Об утверждении Номенклатуры медицинских и фармацевтических       специальностей» и от 30 января 2008 года № 27 «Об утверждении перечней клинических специальностей подготовки в интернатуре и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резидентуре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»»)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связи, направляем разъяснения по внесенным изменениям и дополнениям.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МЗ РК от 28 августа 2017 года № 660 размещен на сайтах 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mz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gov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kz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adilet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zan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 - __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лист__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Вице-министр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Л.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Актаева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815418" cy="1439850"/>
          </a:xfrm>
        </p:spPr>
        <p:txBody>
          <a:bodyPr>
            <a:norm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 к письму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Разъяснения по изменениям и дополнениям в приказ Министра здравоохранения Республики Казахстан от 24 ноября 2009 года № 774 «Об утверждении Номенклатуры медицинских и фармацевтических специальностей»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0969" y="1571612"/>
          <a:ext cx="9144064" cy="5085132"/>
        </p:xfrm>
        <a:graphic>
          <a:graphicData uri="http://schemas.openxmlformats.org/drawingml/2006/table">
            <a:tbl>
              <a:tblPr/>
              <a:tblGrid>
                <a:gridCol w="562714"/>
                <a:gridCol w="3530132"/>
                <a:gridCol w="2525609"/>
                <a:gridCol w="2525609"/>
              </a:tblGrid>
              <a:tr h="100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Специальность по приказу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Специальности в сертификате специалиста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Необходимое дополнительное образование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5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Глава 1. Специальности работников с высшим медицинским образованием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Терапия (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терапия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подростковая, диетология)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врачебная практика (семейная медицина)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41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Кардиология (ультразвуковая диагностика по профилю основной специальности, функциональная диагностика по профилю основной специальности, интервенционная кардиология, интервенционная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аритмология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(взрослая)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Кардиология (интервенционная кардиология, интервенционная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аритмология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(взрослая)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Кардиология (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ультразвуковая диагностика по профилю основной специальности,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функциональная диагностика по профилю основной специальности, интервенционная кардиология, интервенционная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аритмология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(взрослая)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ультразвуковой диагностике не менее 54 часов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функциональной диагностике не требуется, т.к. входит в программы подготовки в рамках данной специальности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41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Кардиология (ультразвуковая диагностика по профилю основной специальности, функциональная диагностика по профилю основной специальности, интервенционная кардиология, интервенционная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аритмология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(детская)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Кардиология (интервенционная кардиология, интервенционная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аритмология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(детская)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Кардиология (ультразвуковая диагностика по профилю основной специальности, функциональная диагностика по профилю основной специальности, интервенционная кардиология, интервенционная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аритмология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(детская)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ультразвуковой диагностике не менее 54 часов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функциональной диагностике не требуется, т.к. входит в программы подготовки в рамках данной специальности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67" marR="32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0968" y="857232"/>
          <a:ext cx="8929750" cy="5715040"/>
        </p:xfrm>
        <a:graphic>
          <a:graphicData uri="http://schemas.openxmlformats.org/drawingml/2006/table">
            <a:tbl>
              <a:tblPr/>
              <a:tblGrid>
                <a:gridCol w="571504"/>
                <a:gridCol w="3233567"/>
                <a:gridCol w="2348025"/>
                <a:gridCol w="2776654"/>
              </a:tblGrid>
              <a:tr h="252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Ревматология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Ревматология (детская)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Аллергология и иммунология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Гастроэнтерология (эндоскопия по профилю основной специальности, ультразвуковая диагностика по профилю основной специальности)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Гастроэнтерология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Гастроэнтерология (эндоскопия по профилю основной специальности, </a:t>
                      </a: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ультразвуковая диагностика по профилю основной специальности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ультразвуковой диагностике не менее 54 часов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эндоскопии не требуется, т.к. входит в программы подготовки в рамках данной специальности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Гастроэнтерология (эндоскопия по профилю основной специальности, ультразвуковая диагностика по профилю основной специальности) (детская)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Гастроэнтерология (детская)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Гастроэнтерология (эндоскопия по профилю основной специальности, </a:t>
                      </a: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ультразвуковая диагностика по профилю основной специальности</a:t>
                      </a: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(детская)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ультразвуковой диагностике не менее 54 часов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по эндоскопии не требуется, т.к. входит в программы подготовки в рамках данной специальности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Гематология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Онкология и гематология (детская)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Пульмонология (эндоскопия по профилю основной специальности, функциональная диагностика по профилю основной специальности) (взрослая)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Пульмонология (эндоскопия по профилю основной специальности, функциональная диагностика по профилю основной специальности) (взрослая)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эндоскопии и функциональной диагностике, т.к. данные дисциплины входят в программу подготовки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31" marR="32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9530" y="857232"/>
          <a:ext cx="9072626" cy="5289817"/>
        </p:xfrm>
        <a:graphic>
          <a:graphicData uri="http://schemas.openxmlformats.org/drawingml/2006/table">
            <a:tbl>
              <a:tblPr/>
              <a:tblGrid>
                <a:gridCol w="500066"/>
                <a:gridCol w="2786053"/>
                <a:gridCol w="2669362"/>
                <a:gridCol w="3117145"/>
              </a:tblGrid>
              <a:tr h="87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Пульмонология (эндоскопия по профилю основной специальности, функциональная диагностика по профилю основной специальности) (детская)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Пульмонология (эндоскопия по профилю основной специальности, функциональная диагностика по профилю основной специальности) (детская)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эндоскопии и функциональной диагностике, т.к. данные дисциплины входят в программу подготовки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Эндокринология (взрослая)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Эндокринология (детская)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Нефрология (ультразвуковая диагностика по профилю основной специальности)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Нефрология (ультразвуковая диагностика по профилю основной специальности) (взрослая)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ультразвуковой диагностике, т.к. данная дисциплина входит в программу подготовки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Нефрология (ультразвуковая диагностика по профилю основной специальности) (детская)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Нефрология (ультразвуковая диагностика по профилю основной специальности) (детская)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ультразвуковой диагностике, т.к. данная дисциплина входит в программу подготовки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Фтизиатрия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Профессиональная патология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Инфекционные болезни взрослые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Инфекционные болезни детские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Дерматовенерология (дерматокосметология)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Неврология (функциональная диагностика по профилю основной специальности) (взрослая)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Неврология (функциональная диагностика по профилю основной специальности) (взрослая)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функциональной диагностике, т.к. данная дисциплина входит в программу подготовки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Неврология (функциональная диагностика по профилю основной специальности) (детская)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Неврология (функциональная диагностика по профилю основной специальности) (детская)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требуется повышения квалификации по функциональной диагностике, т.к. данная дисциплина входит в программу подготовки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1" marR="32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0968" y="1142984"/>
          <a:ext cx="8929750" cy="5429641"/>
        </p:xfrm>
        <a:graphic>
          <a:graphicData uri="http://schemas.openxmlformats.org/drawingml/2006/table">
            <a:tbl>
              <a:tblPr/>
              <a:tblGrid>
                <a:gridCol w="500066"/>
                <a:gridCol w="2490583"/>
                <a:gridCol w="2671231"/>
                <a:gridCol w="3267870"/>
              </a:tblGrid>
              <a:tr h="857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Психиатрия (наркология, психотерапия, сексопатология, медицинская психология, судебно-психиатрическая экспертиза,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судебно-наркологическая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экспертиза)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Медицинская реабилитология (взрослая, детская)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Лучевая терапия (радиационная онкология)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Лучевая диагностика (рентгенология, компьютерная и магнитно-резонансная томография, ультразвуковая диагностика, ядерная медицина)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Функциональная диагностика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Клиническая лабораторная диагностика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Спортивная медицина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Гериатрия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Клиническая фармакология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Традиционная терапия (рефлексотерапия, мануальная терапия, су-джок-терапия, гомеопатия, гирудотерапия, фитотерапия)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Авиационная и космическая медицина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36.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Медицина чрезвычайных ситуаций и катастроф</a:t>
                      </a:r>
                      <a:endParaRPr lang="ru-RU" sz="1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4" marR="34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7579</TotalTime>
  <Words>2614</Words>
  <Application>Microsoft Office PowerPoint</Application>
  <PresentationFormat>Лист A4 (210x297 мм)</PresentationFormat>
  <Paragraphs>364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МЕББМ «ҚАЗАҚСТАН-РЕСЕЙ  МЕДИЦИНАЛЫҚ УНИВЕРСИТЕТІ »</vt:lpstr>
      <vt:lpstr>Слайд 2</vt:lpstr>
      <vt:lpstr>Государственная лицензия</vt:lpstr>
      <vt:lpstr>Слайд 4</vt:lpstr>
      <vt:lpstr>Управления здравоохранения областей,  городов Астана и Алматы  Организации образования и науки  в области здравоохранения  Территориальные Департамента  Комитета охраны общественного здоровья   Министерство здравоохранения Республики Казахстан доводит до вашего сведения, что с целью обеспечения потребности во врачебных кадрах по приоритетным направлениям внесены   изменения   и  дополнения в приказы  Министра  здравоохранения Республики Казахстан от 24 ноября 2009 года         № 774 «Об утверждении Номенклатуры медицинских и фармацевтических   специальностей» и от 30 января 2008 года № 27 «Об утверждении перечней клинических специальностей подготовки в интернатуре и резидентуре» (приказ Министра здравоохранения РК от 28 августа 2017 года № 660 ««О  внесении   изменений   и  дополнения в приказы  Министра  здравоохранения Республики Казахстан от 24 ноября 2009 года № 774 «Об утверждении Номенклатуры медицинских и фармацевтических       специальностей» и от 30 января 2008 года № 27 «Об утверждении перечней клинических специальностей подготовки в интернатуре и резидентуре»»).  В этой связи, направляем разъяснения по внесенным изменениям и дополнениям. Приказ МЗ РК от 28 августа 2017 года № 660 размещен на сайтах www.mz.gov.kz и www.adilet.zan.kz.  Приложение - __ лист__.     Вице-министр                                                                  Л. Актаева   </vt:lpstr>
      <vt:lpstr>Приложение к письму    Разъяснения по изменениям и дополнениям в приказ Министра здравоохранения Республики Казахстан от 24 ноября 2009 года № 774 «Об утверждении Номенклатуры медицинских и фармацевтических специальностей»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432 часа – ПП для лиц с высшим образованием    </vt:lpstr>
      <vt:lpstr>Слайд 16</vt:lpstr>
      <vt:lpstr>Слайд 17</vt:lpstr>
      <vt:lpstr>Слайд 18</vt:lpstr>
      <vt:lpstr>Слайд 19</vt:lpstr>
      <vt:lpstr>Зав. кафедрой «Онкологии»  д.м.н Есентаева Сурия Ертугыровна </vt:lpstr>
      <vt:lpstr>Слайд 21</vt:lpstr>
      <vt:lpstr> Лектор д.м.н., профессор кафедры «Внутренних болезней и нефрологии» Северо-западного государственного медицинского университета им И.И.Мечникова  Леонтьева Наталья Владимировна (проводит онлайн обучения)</vt:lpstr>
      <vt:lpstr>Слайд 23</vt:lpstr>
      <vt:lpstr>Слайд 24</vt:lpstr>
      <vt:lpstr>Слайд 25</vt:lpstr>
      <vt:lpstr>Проводится цикл ПК по специальности «Акушерское дело» для курсантов из Таджикистана.  </vt:lpstr>
      <vt:lpstr>цикл проводит : зав. кафедрой «Акушерство и гинекология,  онкология и маммология»  КРМУ к.м.н., доцент. Иманбаева Жайсан Абильсейтовна</vt:lpstr>
      <vt:lpstr>Обучение  на муляжах  в учебном клиническом центре КРМУ </vt:lpstr>
      <vt:lpstr>Обучение на передвижных медицинских комплексах</vt:lpstr>
      <vt:lpstr>Выездной цикл ПК по специальности « ФАРМАЦИЯ» проводит эксперт аудитор международного уровня Алибаева Алма Сайлаубековна   по циклу : «Надлежащая аптечная практика»    г.Атырау</vt:lpstr>
      <vt:lpstr>                      «Надлежащая аптечная практика» г.Атырау   </vt:lpstr>
      <vt:lpstr>                         « Организация работы приемного покоя – Emergency room» обучение Главных врачей и зав. приемного  покоя  ЛПУ  РК, врачей и СМР, в рамках развития службы скорой неотложной помощи РК. Обучение проводится  на базе 4 ГБ.   Продолжительность 108 ч./2 нед. по бюджетной программе 005 </vt:lpstr>
      <vt:lpstr>  Второй  цикл  « Организация работы приемного покоя – Emergency room» проводит К.М.Н доцент. Калиева С.С.  Обучение проводится приемном покое  на базе БСНП . Продолжительность 108 ч./2 нед.  по бюджетной программе 005</vt:lpstr>
      <vt:lpstr>К.М.Н. доцент. Калиева С.С  знакоми т врачей приемных  покоев  ЛПУ  РК,  с приказом № 450 МЗ РК от 3 июля 2017г. на цикле ПК «Emergency –Room» ,   проводимого в рамках развития службы скорой неотложной помощи РК на базе 4 ГБ</vt:lpstr>
      <vt:lpstr>Доцент кафедры « Акушерства и гинекологии »  Жатканбаева Г.Ж. проводит обучение по  « Организация работы приемного покоя – Emergency room»  на базе 4 ГБ</vt:lpstr>
      <vt:lpstr>Слайд 36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МЕББМ  ЌАЗАЌСТАН-РЕСЕЙ  МЕДИЦИНАЛЫЌ УНИВЕРСИТЕТІ</dc:title>
  <dc:creator>Admin</dc:creator>
  <cp:lastModifiedBy>User</cp:lastModifiedBy>
  <cp:revision>601</cp:revision>
  <dcterms:created xsi:type="dcterms:W3CDTF">2011-02-05T07:29:25Z</dcterms:created>
  <dcterms:modified xsi:type="dcterms:W3CDTF">2019-01-28T05:39:28Z</dcterms:modified>
</cp:coreProperties>
</file>